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23.jpg" ContentType="image/jpeg"/>
  <Override PartName="/ppt/media/image30.jpg" ContentType="image/jpeg"/>
  <Override PartName="/ppt/media/image31.jpg" ContentType="image/jpeg"/>
  <Override PartName="/ppt/media/image32.jpg" ContentType="image/jpeg"/>
  <Override PartName="/ppt/charts/chart2.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Lst>
  <p:notesMasterIdLst>
    <p:notesMasterId r:id="rId20"/>
  </p:notesMasterIdLst>
  <p:handoutMasterIdLst>
    <p:handoutMasterId r:id="rId21"/>
  </p:handoutMasterIdLst>
  <p:sldIdLst>
    <p:sldId id="2107" r:id="rId3"/>
    <p:sldId id="2528" r:id="rId4"/>
    <p:sldId id="2667" r:id="rId5"/>
    <p:sldId id="2654" r:id="rId6"/>
    <p:sldId id="2661" r:id="rId7"/>
    <p:sldId id="2662" r:id="rId8"/>
    <p:sldId id="2663" r:id="rId9"/>
    <p:sldId id="2655" r:id="rId10"/>
    <p:sldId id="2664" r:id="rId11"/>
    <p:sldId id="2656" r:id="rId12"/>
    <p:sldId id="2665" r:id="rId13"/>
    <p:sldId id="2668" r:id="rId14"/>
    <p:sldId id="2658" r:id="rId15"/>
    <p:sldId id="2666" r:id="rId16"/>
    <p:sldId id="2660" r:id="rId17"/>
    <p:sldId id="2192" r:id="rId18"/>
    <p:sldId id="1225" r:id="rId19"/>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nzheng liu" initials="wl" lastIdx="4" clrIdx="0">
    <p:extLst>
      <p:ext uri="{19B8F6BF-5375-455C-9EA6-DF929625EA0E}">
        <p15:presenceInfo xmlns:p15="http://schemas.microsoft.com/office/powerpoint/2012/main" userId="f33d3a29cf3d52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27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18" autoAdjust="0"/>
    <p:restoredTop sz="94660"/>
  </p:normalViewPr>
  <p:slideViewPr>
    <p:cSldViewPr snapToGrid="0">
      <p:cViewPr varScale="1">
        <p:scale>
          <a:sx n="97" d="100"/>
          <a:sy n="97" d="100"/>
        </p:scale>
        <p:origin x="68" y="3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21326;&#35199;&#21830;&#31038;\&#40644;&#37329;&#29664;&#23453;\&#34892;&#19994;&#25253;&#21578;\&#40644;&#37329;&#29664;&#23453;&#34892;&#19994;&#28145;&#24230;&#25253;&#21578;&#24213;&#3129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D:\&#21326;&#35199;&#21830;&#31038;\&#40644;&#37329;&#29664;&#23453;\&#28526;&#23439;&#22522;\&#28526;&#23439;&#22522;&#26356;&#26032;&#25253;&#21578;.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我国珠宝行业!$Y$74</c:f>
              <c:strCache>
                <c:ptCount val="1"/>
                <c:pt idx="0">
                  <c:v>传统足金</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我国珠宝行业!$Z$69:$AB$69</c:f>
              <c:numCache>
                <c:formatCode>General</c:formatCode>
                <c:ptCount val="3"/>
                <c:pt idx="0">
                  <c:v>2021</c:v>
                </c:pt>
                <c:pt idx="1">
                  <c:v>2022</c:v>
                </c:pt>
                <c:pt idx="2">
                  <c:v>2023</c:v>
                </c:pt>
              </c:numCache>
            </c:numRef>
          </c:cat>
          <c:val>
            <c:numRef>
              <c:f>我国珠宝行业!$Z$74:$AB$74</c:f>
              <c:numCache>
                <c:formatCode>0%</c:formatCode>
                <c:ptCount val="3"/>
                <c:pt idx="0">
                  <c:v>0.64509920427705036</c:v>
                </c:pt>
                <c:pt idx="1">
                  <c:v>0.5654430723300311</c:v>
                </c:pt>
                <c:pt idx="2">
                  <c:v>0.47548649668481485</c:v>
                </c:pt>
              </c:numCache>
            </c:numRef>
          </c:val>
          <c:extLst>
            <c:ext xmlns:c16="http://schemas.microsoft.com/office/drawing/2014/chart" uri="{C3380CC4-5D6E-409C-BE32-E72D297353CC}">
              <c16:uniqueId val="{00000000-DBBF-4A4E-B5DA-C4652D588A83}"/>
            </c:ext>
          </c:extLst>
        </c:ser>
        <c:ser>
          <c:idx val="1"/>
          <c:order val="1"/>
          <c:tx>
            <c:strRef>
              <c:f>我国珠宝行业!$Y$75</c:f>
              <c:strCache>
                <c:ptCount val="1"/>
                <c:pt idx="0">
                  <c:v>硬足金</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我国珠宝行业!$Z$69:$AB$69</c:f>
              <c:numCache>
                <c:formatCode>General</c:formatCode>
                <c:ptCount val="3"/>
                <c:pt idx="0">
                  <c:v>2021</c:v>
                </c:pt>
                <c:pt idx="1">
                  <c:v>2022</c:v>
                </c:pt>
                <c:pt idx="2">
                  <c:v>2023</c:v>
                </c:pt>
              </c:numCache>
            </c:numRef>
          </c:cat>
          <c:val>
            <c:numRef>
              <c:f>我国珠宝行业!$Z$75:$AB$75</c:f>
              <c:numCache>
                <c:formatCode>0%</c:formatCode>
                <c:ptCount val="3"/>
                <c:pt idx="0">
                  <c:v>0.10148951306836167</c:v>
                </c:pt>
                <c:pt idx="1">
                  <c:v>0.12450242004794861</c:v>
                </c:pt>
                <c:pt idx="2">
                  <c:v>0.14045289562108065</c:v>
                </c:pt>
              </c:numCache>
            </c:numRef>
          </c:val>
          <c:extLst>
            <c:ext xmlns:c16="http://schemas.microsoft.com/office/drawing/2014/chart" uri="{C3380CC4-5D6E-409C-BE32-E72D297353CC}">
              <c16:uniqueId val="{00000001-DBBF-4A4E-B5DA-C4652D588A83}"/>
            </c:ext>
          </c:extLst>
        </c:ser>
        <c:ser>
          <c:idx val="2"/>
          <c:order val="2"/>
          <c:tx>
            <c:strRef>
              <c:f>我国珠宝行业!$Y$76</c:f>
              <c:strCache>
                <c:ptCount val="1"/>
                <c:pt idx="0">
                  <c:v>古法金</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我国珠宝行业!$Z$69:$AB$69</c:f>
              <c:numCache>
                <c:formatCode>General</c:formatCode>
                <c:ptCount val="3"/>
                <c:pt idx="0">
                  <c:v>2021</c:v>
                </c:pt>
                <c:pt idx="1">
                  <c:v>2022</c:v>
                </c:pt>
                <c:pt idx="2">
                  <c:v>2023</c:v>
                </c:pt>
              </c:numCache>
            </c:numRef>
          </c:cat>
          <c:val>
            <c:numRef>
              <c:f>我国珠宝行业!$Z$76:$AB$76</c:f>
              <c:numCache>
                <c:formatCode>0%</c:formatCode>
                <c:ptCount val="3"/>
                <c:pt idx="0">
                  <c:v>0.21692699633527471</c:v>
                </c:pt>
                <c:pt idx="1">
                  <c:v>0.27504862713167771</c:v>
                </c:pt>
                <c:pt idx="2">
                  <c:v>0.36356306039207231</c:v>
                </c:pt>
              </c:numCache>
            </c:numRef>
          </c:val>
          <c:extLst>
            <c:ext xmlns:c16="http://schemas.microsoft.com/office/drawing/2014/chart" uri="{C3380CC4-5D6E-409C-BE32-E72D297353CC}">
              <c16:uniqueId val="{00000002-DBBF-4A4E-B5DA-C4652D588A83}"/>
            </c:ext>
          </c:extLst>
        </c:ser>
        <c:ser>
          <c:idx val="3"/>
          <c:order val="3"/>
          <c:tx>
            <c:strRef>
              <c:f>我国珠宝行业!$Y$77</c:f>
              <c:strCache>
                <c:ptCount val="1"/>
                <c:pt idx="0">
                  <c:v>素K金</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我国珠宝行业!$Z$69:$AB$69</c:f>
              <c:numCache>
                <c:formatCode>General</c:formatCode>
                <c:ptCount val="3"/>
                <c:pt idx="0">
                  <c:v>2021</c:v>
                </c:pt>
                <c:pt idx="1">
                  <c:v>2022</c:v>
                </c:pt>
                <c:pt idx="2">
                  <c:v>2023</c:v>
                </c:pt>
              </c:numCache>
            </c:numRef>
          </c:cat>
          <c:val>
            <c:numRef>
              <c:f>我国珠宝行业!$Z$77:$AB$77</c:f>
              <c:numCache>
                <c:formatCode>0%</c:formatCode>
                <c:ptCount val="3"/>
                <c:pt idx="0">
                  <c:v>3.6484286319313296E-2</c:v>
                </c:pt>
                <c:pt idx="1">
                  <c:v>3.5005880490342423E-2</c:v>
                </c:pt>
                <c:pt idx="2">
                  <c:v>2.0497547302032237E-2</c:v>
                </c:pt>
              </c:numCache>
            </c:numRef>
          </c:val>
          <c:extLst>
            <c:ext xmlns:c16="http://schemas.microsoft.com/office/drawing/2014/chart" uri="{C3380CC4-5D6E-409C-BE32-E72D297353CC}">
              <c16:uniqueId val="{00000003-DBBF-4A4E-B5DA-C4652D588A83}"/>
            </c:ext>
          </c:extLst>
        </c:ser>
        <c:dLbls>
          <c:dLblPos val="ctr"/>
          <c:showLegendKey val="0"/>
          <c:showVal val="1"/>
          <c:showCatName val="0"/>
          <c:showSerName val="0"/>
          <c:showPercent val="0"/>
          <c:showBubbleSize val="0"/>
        </c:dLbls>
        <c:gapWidth val="150"/>
        <c:overlap val="100"/>
        <c:axId val="1343844784"/>
        <c:axId val="1343846032"/>
      </c:barChart>
      <c:catAx>
        <c:axId val="1343844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crossAx val="1343846032"/>
        <c:crosses val="autoZero"/>
        <c:auto val="1"/>
        <c:lblAlgn val="ctr"/>
        <c:lblOffset val="100"/>
        <c:noMultiLvlLbl val="0"/>
      </c:catAx>
      <c:valAx>
        <c:axId val="1343846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crossAx val="134384478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legend>
    <c:plotVisOnly val="1"/>
    <c:dispBlanksAs val="gap"/>
    <c:showDLblsOverMax val="0"/>
  </c:chart>
  <c:spPr>
    <a:noFill/>
    <a:ln>
      <a:noFill/>
    </a:ln>
    <a:effectLst/>
  </c:spPr>
  <c:txPr>
    <a:bodyPr/>
    <a:lstStyle/>
    <a:p>
      <a:pPr>
        <a:defRPr>
          <a:solidFill>
            <a:schemeClr val="tx1"/>
          </a:solidFill>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5760246488548483E-2"/>
          <c:y val="0.15117584789025396"/>
          <c:w val="0.84439528066500236"/>
          <c:h val="0.74276563240337456"/>
        </c:manualLayout>
      </c:layout>
      <c:barChart>
        <c:barDir val="col"/>
        <c:grouping val="clustered"/>
        <c:varyColors val="0"/>
        <c:ser>
          <c:idx val="0"/>
          <c:order val="0"/>
          <c:tx>
            <c:strRef>
              <c:f>'ch2'!$A$39</c:f>
              <c:strCache>
                <c:ptCount val="1"/>
                <c:pt idx="0">
                  <c:v>自营店均收入（万元）</c:v>
                </c:pt>
              </c:strCache>
            </c:strRef>
          </c:tx>
          <c:spPr>
            <a:solidFill>
              <a:srgbClr val="C30F1B"/>
            </a:solidFill>
            <a:ln w="25400" cap="flat" cmpd="sng" algn="ctr">
              <a:solidFill>
                <a:srgbClr val="C30F1B"/>
              </a:solidFill>
              <a:prstDash val="solid"/>
              <a:round/>
              <a:headEnd type="none" w="med" len="med"/>
              <a:tailEnd type="none" w="med" len="med"/>
            </a:ln>
          </c:spPr>
          <c:invertIfNegative val="0"/>
          <c:cat>
            <c:numRef>
              <c:f>'ch2'!$B$38:$E$38</c:f>
              <c:numCache>
                <c:formatCode>General</c:formatCode>
                <c:ptCount val="4"/>
                <c:pt idx="0">
                  <c:v>2021</c:v>
                </c:pt>
                <c:pt idx="1">
                  <c:v>2022</c:v>
                </c:pt>
                <c:pt idx="2">
                  <c:v>2023</c:v>
                </c:pt>
                <c:pt idx="3">
                  <c:v>2024</c:v>
                </c:pt>
              </c:numCache>
            </c:numRef>
          </c:cat>
          <c:val>
            <c:numRef>
              <c:f>'ch2'!$B$39:$E$39</c:f>
              <c:numCache>
                <c:formatCode>_ * #,##0_ ;_ * \-#,##0_ ;_ * "-"??_ ;_ @_ </c:formatCode>
                <c:ptCount val="4"/>
                <c:pt idx="0">
                  <c:v>438.47619047619048</c:v>
                </c:pt>
                <c:pt idx="1">
                  <c:v>464.13352685050796</c:v>
                </c:pt>
                <c:pt idx="2">
                  <c:v>611.75356117195338</c:v>
                </c:pt>
                <c:pt idx="3">
                  <c:v>690.72957898832681</c:v>
                </c:pt>
              </c:numCache>
            </c:numRef>
          </c:val>
          <c:extLst>
            <c:ext xmlns:c16="http://schemas.microsoft.com/office/drawing/2014/chart" uri="{C3380CC4-5D6E-409C-BE32-E72D297353CC}">
              <c16:uniqueId val="{00000000-8E67-42A1-AB66-A35065B4335F}"/>
            </c:ext>
          </c:extLst>
        </c:ser>
        <c:dLbls>
          <c:showLegendKey val="0"/>
          <c:showVal val="0"/>
          <c:showCatName val="0"/>
          <c:showSerName val="0"/>
          <c:showPercent val="0"/>
          <c:showBubbleSize val="0"/>
        </c:dLbls>
        <c:gapWidth val="150"/>
        <c:axId val="315842944"/>
        <c:axId val="316014592"/>
      </c:barChart>
      <c:lineChart>
        <c:grouping val="standard"/>
        <c:varyColors val="0"/>
        <c:ser>
          <c:idx val="1"/>
          <c:order val="1"/>
          <c:tx>
            <c:strRef>
              <c:f>'ch2'!$A$40</c:f>
              <c:strCache>
                <c:ptCount val="1"/>
                <c:pt idx="0">
                  <c:v>YoY</c:v>
                </c:pt>
              </c:strCache>
            </c:strRef>
          </c:tx>
          <c:spPr>
            <a:ln w="19050" cap="rnd" cmpd="sng" algn="ctr">
              <a:solidFill>
                <a:srgbClr val="BA9873"/>
              </a:solidFill>
              <a:prstDash val="solid"/>
              <a:round/>
              <a:headEnd type="none" w="med" len="med"/>
              <a:tailEnd type="none" w="med" len="med"/>
            </a:ln>
          </c:spPr>
          <c:marker>
            <c:symbol val="none"/>
          </c:marker>
          <c:cat>
            <c:numRef>
              <c:f>'ch2'!$B$38:$E$38</c:f>
              <c:numCache>
                <c:formatCode>General</c:formatCode>
                <c:ptCount val="4"/>
                <c:pt idx="0">
                  <c:v>2021</c:v>
                </c:pt>
                <c:pt idx="1">
                  <c:v>2022</c:v>
                </c:pt>
                <c:pt idx="2">
                  <c:v>2023</c:v>
                </c:pt>
                <c:pt idx="3">
                  <c:v>2024</c:v>
                </c:pt>
              </c:numCache>
            </c:numRef>
          </c:cat>
          <c:val>
            <c:numRef>
              <c:f>'ch2'!$B$40:$E$40</c:f>
              <c:numCache>
                <c:formatCode>0.0%</c:formatCode>
                <c:ptCount val="4"/>
                <c:pt idx="0">
                  <c:v>0.44105121998145025</c:v>
                </c:pt>
                <c:pt idx="1">
                  <c:v>5.8514776700767435E-2</c:v>
                </c:pt>
                <c:pt idx="2">
                  <c:v>0.31805509790072151</c:v>
                </c:pt>
                <c:pt idx="3">
                  <c:v>0.12909776555297348</c:v>
                </c:pt>
              </c:numCache>
            </c:numRef>
          </c:val>
          <c:smooth val="1"/>
          <c:extLst>
            <c:ext xmlns:c16="http://schemas.microsoft.com/office/drawing/2014/chart" uri="{C3380CC4-5D6E-409C-BE32-E72D297353CC}">
              <c16:uniqueId val="{00000001-8E67-42A1-AB66-A35065B4335F}"/>
            </c:ext>
          </c:extLst>
        </c:ser>
        <c:dLbls>
          <c:showLegendKey val="0"/>
          <c:showVal val="0"/>
          <c:showCatName val="0"/>
          <c:showSerName val="0"/>
          <c:showPercent val="0"/>
          <c:showBubbleSize val="0"/>
        </c:dLbls>
        <c:marker val="1"/>
        <c:smooth val="0"/>
        <c:axId val="316016896"/>
        <c:axId val="316592128"/>
      </c:lineChart>
      <c:catAx>
        <c:axId val="315842944"/>
        <c:scaling>
          <c:orientation val="minMax"/>
        </c:scaling>
        <c:delete val="0"/>
        <c:axPos val="b"/>
        <c:numFmt formatCode="General" sourceLinked="0"/>
        <c:majorTickMark val="in"/>
        <c:minorTickMark val="none"/>
        <c:tickLblPos val="nextTo"/>
        <c:spPr>
          <a:ln w="3175">
            <a:solidFill>
              <a:srgbClr val="000000"/>
            </a:solidFill>
            <a:prstDash val="solid"/>
          </a:ln>
        </c:spPr>
        <c:txPr>
          <a:bodyPr rot="0" vert="horz"/>
          <a:lstStyle/>
          <a:p>
            <a:pPr>
              <a:defRPr/>
            </a:pPr>
            <a:endParaRPr lang="zh-CN"/>
          </a:p>
        </c:txPr>
        <c:crossAx val="316014592"/>
        <c:crosses val="autoZero"/>
        <c:auto val="1"/>
        <c:lblAlgn val="ctr"/>
        <c:lblOffset val="100"/>
        <c:noMultiLvlLbl val="0"/>
      </c:catAx>
      <c:valAx>
        <c:axId val="316014592"/>
        <c:scaling>
          <c:orientation val="minMax"/>
        </c:scaling>
        <c:delete val="0"/>
        <c:axPos val="l"/>
        <c:numFmt formatCode="General" sourceLinked="0"/>
        <c:majorTickMark val="in"/>
        <c:minorTickMark val="none"/>
        <c:tickLblPos val="nextTo"/>
        <c:spPr>
          <a:ln w="3175">
            <a:solidFill>
              <a:srgbClr val="000000"/>
            </a:solidFill>
            <a:prstDash val="solid"/>
          </a:ln>
        </c:spPr>
        <c:txPr>
          <a:bodyPr rot="0" vert="horz"/>
          <a:lstStyle/>
          <a:p>
            <a:pPr>
              <a:defRPr/>
            </a:pPr>
            <a:endParaRPr lang="zh-CN"/>
          </a:p>
        </c:txPr>
        <c:crossAx val="315842944"/>
        <c:crosses val="autoZero"/>
        <c:crossBetween val="between"/>
      </c:valAx>
      <c:catAx>
        <c:axId val="316016896"/>
        <c:scaling>
          <c:orientation val="minMax"/>
        </c:scaling>
        <c:delete val="1"/>
        <c:axPos val="b"/>
        <c:numFmt formatCode="General" sourceLinked="1"/>
        <c:majorTickMark val="out"/>
        <c:minorTickMark val="none"/>
        <c:tickLblPos val="none"/>
        <c:crossAx val="316592128"/>
        <c:crosses val="autoZero"/>
        <c:auto val="1"/>
        <c:lblAlgn val="ctr"/>
        <c:lblOffset val="100"/>
        <c:noMultiLvlLbl val="0"/>
      </c:catAx>
      <c:valAx>
        <c:axId val="316592128"/>
        <c:scaling>
          <c:orientation val="minMax"/>
        </c:scaling>
        <c:delete val="0"/>
        <c:axPos val="r"/>
        <c:numFmt formatCode="0%" sourceLinked="0"/>
        <c:majorTickMark val="in"/>
        <c:minorTickMark val="none"/>
        <c:tickLblPos val="nextTo"/>
        <c:spPr>
          <a:ln w="3175">
            <a:solidFill>
              <a:srgbClr val="000000"/>
            </a:solidFill>
            <a:prstDash val="solid"/>
          </a:ln>
        </c:spPr>
        <c:txPr>
          <a:bodyPr rot="0" vert="horz"/>
          <a:lstStyle/>
          <a:p>
            <a:pPr>
              <a:defRPr/>
            </a:pPr>
            <a:endParaRPr lang="zh-CN"/>
          </a:p>
        </c:txPr>
        <c:crossAx val="316016896"/>
        <c:crosses val="max"/>
        <c:crossBetween val="between"/>
      </c:valAx>
      <c:spPr>
        <a:noFill/>
        <a:ln w="25400">
          <a:noFill/>
        </a:ln>
      </c:spPr>
    </c:plotArea>
    <c:legend>
      <c:legendPos val="r"/>
      <c:layout>
        <c:manualLayout>
          <c:xMode val="edge"/>
          <c:yMode val="edge"/>
          <c:x val="0.10481018392204794"/>
          <c:y val="2.2713169301206371E-2"/>
          <c:w val="0.78492627759765321"/>
          <c:h val="0.10619469026548672"/>
        </c:manualLayout>
      </c:layout>
      <c:overlay val="0"/>
      <c:spPr>
        <a:solidFill>
          <a:srgbClr val="FFFFFF"/>
        </a:solidFill>
        <a:ln w="25400">
          <a:noFill/>
        </a:ln>
      </c:sp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楷体" panose="02010609060101010101" pitchFamily="49" charset="-122"/>
          <a:cs typeface="Arial"/>
        </a:defRPr>
      </a:pPr>
      <a:endParaRPr lang="zh-CN"/>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2025/9/8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58D9D-A255-4CC8-8819-B875A86FB82C}" type="datetimeFigureOut">
              <a:rPr lang="zh-CN" altLang="en-US" smtClean="0"/>
              <a:t>2025/9/8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C18EC6-D8CB-4089-B809-D7BE79CE5468}"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914400" y="2353757"/>
            <a:ext cx="10363200" cy="1014761"/>
          </a:xfrm>
        </p:spPr>
        <p:txBody>
          <a:bodyPr>
            <a:normAutofit/>
          </a:bodyPr>
          <a:lstStyle>
            <a:lvl1pPr algn="ctr">
              <a:defRPr sz="4400">
                <a:solidFill>
                  <a:srgbClr val="C00000"/>
                </a:solidFill>
              </a:defRPr>
            </a:lvl1pPr>
          </a:lstStyle>
          <a:p>
            <a:r>
              <a:rPr kumimoji="1" lang="zh-CN" altLang="en-US" dirty="0"/>
              <a:t>主题和主标题编辑位置</a:t>
            </a:r>
          </a:p>
        </p:txBody>
      </p:sp>
      <p:sp>
        <p:nvSpPr>
          <p:cNvPr id="3" name="副标题 2"/>
          <p:cNvSpPr>
            <a:spLocks noGrp="1"/>
          </p:cNvSpPr>
          <p:nvPr>
            <p:ph type="subTitle" idx="1" hasCustomPrompt="1"/>
          </p:nvPr>
        </p:nvSpPr>
        <p:spPr>
          <a:xfrm>
            <a:off x="1828800" y="3456453"/>
            <a:ext cx="8534400" cy="673393"/>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dirty="0"/>
              <a:t>副标和副标题编辑位置</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灯片编号占位符 2"/>
          <p:cNvSpPr>
            <a:spLocks noGrp="1"/>
          </p:cNvSpPr>
          <p:nvPr>
            <p:ph type="sldNum" sz="quarter" idx="10"/>
          </p:nvPr>
        </p:nvSpPr>
        <p:spPr/>
        <p:txBody>
          <a:bodyPr/>
          <a:lstStyle/>
          <a:p>
            <a:fld id="{6FF3D5E9-4464-5442-9BA9-B0E07FC7B685}" type="slidenum">
              <a:rPr kumimoji="1" lang="zh-CN" altLang="en-US" smtClean="0"/>
              <a:t>‹#›</a:t>
            </a:fld>
            <a:endParaRPr kumimoji="1" lang="zh-CN" altLang="en-US" dirty="0"/>
          </a:p>
        </p:txBody>
      </p:sp>
      <p:sp>
        <p:nvSpPr>
          <p:cNvPr id="4" name="页脚占位符 3"/>
          <p:cNvSpPr>
            <a:spLocks noGrp="1"/>
          </p:cNvSpPr>
          <p:nvPr>
            <p:ph type="ftr" sz="quarter" idx="11"/>
          </p:nvPr>
        </p:nvSpPr>
        <p:spPr/>
        <p:txBody>
          <a:bodyPr/>
          <a:lstStyle/>
          <a:p>
            <a:r>
              <a:rPr lang="zh-CN" altLang="en-US"/>
              <a:t>资料来源：华西证券研究所</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914400" y="2353757"/>
            <a:ext cx="10363200" cy="1014761"/>
          </a:xfrm>
        </p:spPr>
        <p:txBody>
          <a:bodyPr>
            <a:normAutofit/>
          </a:bodyPr>
          <a:lstStyle>
            <a:lvl1pPr algn="ctr">
              <a:defRPr sz="4400">
                <a:solidFill>
                  <a:srgbClr val="C00000"/>
                </a:solidFill>
              </a:defRPr>
            </a:lvl1pPr>
          </a:lstStyle>
          <a:p>
            <a:r>
              <a:rPr kumimoji="1" lang="zh-CN" altLang="en-US" dirty="0"/>
              <a:t>主题和主标题编辑位置</a:t>
            </a:r>
          </a:p>
        </p:txBody>
      </p:sp>
      <p:sp>
        <p:nvSpPr>
          <p:cNvPr id="3" name="副标题 2"/>
          <p:cNvSpPr>
            <a:spLocks noGrp="1"/>
          </p:cNvSpPr>
          <p:nvPr>
            <p:ph type="subTitle" idx="1" hasCustomPrompt="1"/>
          </p:nvPr>
        </p:nvSpPr>
        <p:spPr>
          <a:xfrm>
            <a:off x="1828800" y="3456453"/>
            <a:ext cx="8534400" cy="673393"/>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dirty="0"/>
              <a:t>副标和副标题编辑位置</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1" name="文本占位符 10"/>
          <p:cNvSpPr>
            <a:spLocks noGrp="1"/>
          </p:cNvSpPr>
          <p:nvPr>
            <p:ph type="body" sz="quarter" idx="12" hasCustomPrompt="1"/>
          </p:nvPr>
        </p:nvSpPr>
        <p:spPr>
          <a:xfrm>
            <a:off x="5555538" y="2253231"/>
            <a:ext cx="800219" cy="461665"/>
          </a:xfrm>
          <a:noFill/>
        </p:spPr>
        <p:txBody>
          <a:bodyPr wrap="none" rtlCol="0">
            <a:spAutoFit/>
          </a:bodyPr>
          <a:lstStyle>
            <a:lvl1pPr marL="0" indent="0">
              <a:buNone/>
              <a:defRPr lang="zh-CN" altLang="en-US" sz="2400" b="1" smtClean="0">
                <a:solidFill>
                  <a:srgbClr val="C00000"/>
                </a:solidFill>
                <a:latin typeface="+mn-lt"/>
                <a:ea typeface="+mn-ea"/>
                <a:cs typeface="+mn-ea"/>
              </a:defRPr>
            </a:lvl1pPr>
            <a:lvl2pPr>
              <a:defRPr lang="zh-CN" altLang="en-US" sz="1800" smtClean="0"/>
            </a:lvl2pPr>
            <a:lvl3pPr>
              <a:defRPr lang="zh-CN" altLang="en-US" sz="1800" smtClean="0"/>
            </a:lvl3pPr>
            <a:lvl4pPr>
              <a:defRPr lang="zh-CN" altLang="en-US" sz="1800" smtClean="0"/>
            </a:lvl4pPr>
            <a:lvl5pPr>
              <a:defRPr lang="zh-CN" altLang="en-US" sz="1800"/>
            </a:lvl5pPr>
          </a:lstStyle>
          <a:p>
            <a:pPr marL="0" lvl="0"/>
            <a:r>
              <a:rPr lang="zh-CN" altLang="en-US" dirty="0"/>
              <a:t>单击</a:t>
            </a:r>
          </a:p>
        </p:txBody>
      </p:sp>
      <p:sp>
        <p:nvSpPr>
          <p:cNvPr id="2" name="标题 1"/>
          <p:cNvSpPr>
            <a:spLocks noGrp="1"/>
          </p:cNvSpPr>
          <p:nvPr>
            <p:ph type="title"/>
          </p:nvPr>
        </p:nvSpPr>
        <p:spPr>
          <a:xfrm>
            <a:off x="6420704" y="2258306"/>
            <a:ext cx="3877985" cy="461665"/>
          </a:xfrm>
          <a:noFill/>
        </p:spPr>
        <p:txBody>
          <a:bodyPr wrap="none" rtlCol="0">
            <a:spAutoFit/>
          </a:bodyPr>
          <a:lstStyle>
            <a:lvl1pPr>
              <a:defRPr lang="zh-CN" altLang="en-US" sz="2400">
                <a:solidFill>
                  <a:schemeClr val="tx1"/>
                </a:solidFill>
                <a:latin typeface="+mn-lt"/>
                <a:ea typeface="+mn-ea"/>
                <a:cs typeface="+mn-ea"/>
              </a:defRPr>
            </a:lvl1pPr>
          </a:lstStyle>
          <a:p>
            <a:pPr marL="0" lvl="0"/>
            <a:r>
              <a:rPr lang="zh-CN" altLang="en-US" dirty="0"/>
              <a:t>单击此处编辑母版标题样式</a:t>
            </a:r>
          </a:p>
        </p:txBody>
      </p:sp>
      <p:sp>
        <p:nvSpPr>
          <p:cNvPr id="3" name="灯片编号占位符 2"/>
          <p:cNvSpPr>
            <a:spLocks noGrp="1"/>
          </p:cNvSpPr>
          <p:nvPr>
            <p:ph type="sldNum" sz="quarter" idx="10"/>
          </p:nvPr>
        </p:nvSpPr>
        <p:spPr/>
        <p:txBody>
          <a:bodyPr/>
          <a:lstStyle/>
          <a:p>
            <a:fld id="{6FF3D5E9-4464-5442-9BA9-B0E07FC7B685}" type="slidenum">
              <a:rPr kumimoji="1" lang="zh-CN" altLang="en-US" smtClean="0"/>
              <a:t>‹#›</a:t>
            </a:fld>
            <a:endParaRPr kumimoji="1" lang="zh-CN" altLang="en-US" dirty="0"/>
          </a:p>
        </p:txBody>
      </p:sp>
      <p:sp>
        <p:nvSpPr>
          <p:cNvPr id="4" name="页脚占位符 3"/>
          <p:cNvSpPr>
            <a:spLocks noGrp="1"/>
          </p:cNvSpPr>
          <p:nvPr>
            <p:ph type="ftr" sz="quarter" idx="11"/>
          </p:nvPr>
        </p:nvSpPr>
        <p:spPr/>
        <p:txBody>
          <a:bodyPr/>
          <a:lstStyle/>
          <a:p>
            <a:r>
              <a:rPr lang="zh-CN" altLang="en-US"/>
              <a:t>资料来源：华西证券研究所</a:t>
            </a:r>
            <a:endParaRPr lang="zh-CN" altLang="en-US" dirty="0"/>
          </a:p>
        </p:txBody>
      </p:sp>
      <p:sp>
        <p:nvSpPr>
          <p:cNvPr id="5" name="箭头: 五边形 4"/>
          <p:cNvSpPr/>
          <p:nvPr userDrawn="1"/>
        </p:nvSpPr>
        <p:spPr>
          <a:xfrm>
            <a:off x="1655994" y="2292429"/>
            <a:ext cx="3714783" cy="427542"/>
          </a:xfrm>
          <a:prstGeom prst="homePlate">
            <a:avLst/>
          </a:prstGeom>
          <a:solidFill>
            <a:schemeClr val="accent4"/>
          </a:solidFill>
          <a:ln w="19050">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cs typeface="+mn-ea"/>
              <a:sym typeface="+mn-lt"/>
            </a:endParaRPr>
          </a:p>
        </p:txBody>
      </p:sp>
      <p:sp>
        <p:nvSpPr>
          <p:cNvPr id="8" name="箭头: 五边形 7"/>
          <p:cNvSpPr/>
          <p:nvPr userDrawn="1"/>
        </p:nvSpPr>
        <p:spPr>
          <a:xfrm>
            <a:off x="1" y="2292429"/>
            <a:ext cx="5218080" cy="427542"/>
          </a:xfrm>
          <a:prstGeom prst="homePlate">
            <a:avLst/>
          </a:prstGeom>
          <a:solidFill>
            <a:schemeClr val="accent1"/>
          </a:solidFill>
          <a:ln w="1905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cs typeface="+mn-ea"/>
              <a:sym typeface="+mn-lt"/>
            </a:endParaRPr>
          </a:p>
        </p:txBody>
      </p:sp>
      <p:sp>
        <p:nvSpPr>
          <p:cNvPr id="14" name="文本占位符 13"/>
          <p:cNvSpPr>
            <a:spLocks noGrp="1"/>
          </p:cNvSpPr>
          <p:nvPr>
            <p:ph type="body" sz="quarter" idx="13"/>
          </p:nvPr>
        </p:nvSpPr>
        <p:spPr>
          <a:xfrm>
            <a:off x="6420704" y="3112565"/>
            <a:ext cx="4595813" cy="369332"/>
          </a:xfrm>
          <a:noFill/>
        </p:spPr>
        <p:txBody>
          <a:bodyPr wrap="square" rtlCol="0">
            <a:spAutoFit/>
          </a:bodyPr>
          <a:lstStyle>
            <a:lvl1pPr marL="0" indent="0">
              <a:buNone/>
              <a:defRPr lang="zh-CN" altLang="en-US" sz="1800" b="1" smtClean="0">
                <a:solidFill>
                  <a:schemeClr val="tx1"/>
                </a:solidFill>
                <a:latin typeface="+mn-lt"/>
                <a:ea typeface="+mn-ea"/>
                <a:cs typeface="+mn-ea"/>
              </a:defRPr>
            </a:lvl1pPr>
            <a:lvl2pPr>
              <a:defRPr lang="zh-CN" altLang="en-US" sz="1800" smtClean="0"/>
            </a:lvl2pPr>
            <a:lvl3pPr>
              <a:defRPr lang="zh-CN" altLang="en-US" sz="1800" smtClean="0"/>
            </a:lvl3pPr>
            <a:lvl4pPr>
              <a:defRPr lang="zh-CN" altLang="en-US" sz="1800" smtClean="0"/>
            </a:lvl4pPr>
            <a:lvl5pPr>
              <a:defRPr lang="zh-CN" altLang="en-US" sz="1800"/>
            </a:lvl5pPr>
          </a:lstStyle>
          <a:p>
            <a:pPr marL="0" lvl="0"/>
            <a:r>
              <a:rPr lang="zh-CN" altLang="en-US" dirty="0"/>
              <a:t>单击此处编辑母版文本样式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50500"/>
            <a:ext cx="8296128" cy="433890"/>
          </a:xfrm>
        </p:spPr>
        <p:txBody>
          <a:bodyPr>
            <a:normAutofit/>
          </a:bodyPr>
          <a:lstStyle>
            <a:lvl1pPr>
              <a:defRPr sz="2000"/>
            </a:lvl1pPr>
          </a:lstStyle>
          <a:p>
            <a:r>
              <a:rPr kumimoji="1" lang="zh-CN" altLang="en-US" dirty="0"/>
              <a:t>单击此处编辑母版标题样式</a:t>
            </a:r>
          </a:p>
        </p:txBody>
      </p:sp>
      <p:sp>
        <p:nvSpPr>
          <p:cNvPr id="3" name="内容占位符 2"/>
          <p:cNvSpPr>
            <a:spLocks noGrp="1"/>
          </p:cNvSpPr>
          <p:nvPr>
            <p:ph idx="1"/>
          </p:nvPr>
        </p:nvSpPr>
        <p:spPr>
          <a:xfrm>
            <a:off x="375978" y="1109349"/>
            <a:ext cx="11440045" cy="4964262"/>
          </a:xfrm>
        </p:spPr>
        <p:txBody>
          <a:bodyPr>
            <a:normAutofit/>
          </a:bodyPr>
          <a:lstStyle>
            <a:lvl1pPr marL="342900" indent="-342900">
              <a:buFont typeface="Wingdings" panose="05000000000000000000" pitchFamily="2" charset="2"/>
              <a:buChar char="u"/>
              <a:defRPr sz="1400" b="0" i="0">
                <a:solidFill>
                  <a:schemeClr val="tx1"/>
                </a:solidFill>
                <a:latin typeface="微软雅黑" panose="020B0503020204020204" pitchFamily="34" charset="-122"/>
                <a:ea typeface="微软雅黑" panose="020B0503020204020204" pitchFamily="34" charset="-122"/>
              </a:defRPr>
            </a:lvl1pPr>
            <a:lvl2pPr marL="742950" indent="-285750">
              <a:buFont typeface="Wingdings" panose="05000000000000000000" pitchFamily="2" charset="2"/>
              <a:buChar char="u"/>
              <a:defRPr sz="2400" b="0" i="0">
                <a:solidFill>
                  <a:schemeClr val="tx1"/>
                </a:solidFill>
                <a:latin typeface="微软雅黑" panose="020B0503020204020204" pitchFamily="34" charset="-122"/>
                <a:ea typeface="微软雅黑" panose="020B0503020204020204" pitchFamily="34" charset="-122"/>
              </a:defRPr>
            </a:lvl2pPr>
            <a:lvl3pPr marL="1143000" indent="-228600">
              <a:buFont typeface="Wingdings" panose="05000000000000000000" pitchFamily="2" charset="2"/>
              <a:buChar char="u"/>
              <a:defRPr sz="2000" b="0" i="0">
                <a:solidFill>
                  <a:schemeClr val="tx1"/>
                </a:solidFill>
                <a:latin typeface="微软雅黑" panose="020B0503020204020204" pitchFamily="34" charset="-122"/>
                <a:ea typeface="微软雅黑" panose="020B0503020204020204" pitchFamily="34" charset="-122"/>
              </a:defRPr>
            </a:lvl3pPr>
            <a:lvl4pPr marL="1600200" indent="-228600">
              <a:buFont typeface="Wingdings" panose="05000000000000000000" pitchFamily="2" charset="2"/>
              <a:buChar char="u"/>
              <a:defRPr sz="1800" b="0" i="0">
                <a:solidFill>
                  <a:schemeClr val="tx1"/>
                </a:solidFill>
                <a:latin typeface="微软雅黑" panose="020B0503020204020204" pitchFamily="34" charset="-122"/>
                <a:ea typeface="微软雅黑" panose="020B0503020204020204" pitchFamily="34" charset="-122"/>
              </a:defRPr>
            </a:lvl4pPr>
            <a:lvl5pPr marL="2057400" indent="-228600">
              <a:buFont typeface="Wingdings" panose="05000000000000000000" pitchFamily="2" charset="2"/>
              <a:buChar char="u"/>
              <a:defRPr sz="1800" b="0" i="0">
                <a:solidFill>
                  <a:schemeClr val="tx1"/>
                </a:solidFill>
                <a:latin typeface="微软雅黑" panose="020B0503020204020204" pitchFamily="34" charset="-122"/>
                <a:ea typeface="微软雅黑" panose="020B0503020204020204" pitchFamily="34" charset="-122"/>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2" name="幻灯片编号占位符 5"/>
          <p:cNvSpPr>
            <a:spLocks noGrp="1"/>
          </p:cNvSpPr>
          <p:nvPr>
            <p:ph type="sldNum" sz="quarter" idx="4"/>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13" name="页脚占位符 10"/>
          <p:cNvSpPr>
            <a:spLocks noGrp="1"/>
          </p:cNvSpPr>
          <p:nvPr>
            <p:ph type="ftr" sz="quarter" idx="3"/>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pic>
        <p:nvPicPr>
          <p:cNvPr id="8" name="图片 8" descr="untitled1.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8537" y="268288"/>
            <a:ext cx="1439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p:cNvGrpSpPr/>
          <p:nvPr userDrawn="1"/>
        </p:nvGrpSpPr>
        <p:grpSpPr>
          <a:xfrm>
            <a:off x="-12631" y="377293"/>
            <a:ext cx="524887" cy="402275"/>
            <a:chOff x="-12631" y="377293"/>
            <a:chExt cx="524887" cy="402275"/>
          </a:xfrm>
        </p:grpSpPr>
        <p:sp>
          <p:nvSpPr>
            <p:cNvPr id="16" name="流程图: 离页连接符 15"/>
            <p:cNvSpPr/>
            <p:nvPr userDrawn="1"/>
          </p:nvSpPr>
          <p:spPr>
            <a:xfrm rot="16200000">
              <a:off x="97347" y="364660"/>
              <a:ext cx="402275" cy="427542"/>
            </a:xfrm>
            <a:prstGeom prst="flowChartOffpageConnector">
              <a:avLst/>
            </a:prstGeom>
            <a:solidFill>
              <a:schemeClr val="accent4"/>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sp>
          <p:nvSpPr>
            <p:cNvPr id="17" name="流程图: 离页连接符 16"/>
            <p:cNvSpPr/>
            <p:nvPr userDrawn="1"/>
          </p:nvSpPr>
          <p:spPr>
            <a:xfrm rot="16200000">
              <a:off x="2" y="364660"/>
              <a:ext cx="402275" cy="427542"/>
            </a:xfrm>
            <a:prstGeom prst="flowChartOffpageConnector">
              <a:avLst/>
            </a:prstGeom>
            <a:solidFill>
              <a:schemeClr val="accent1"/>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grpSp>
      <p:grpSp>
        <p:nvGrpSpPr>
          <p:cNvPr id="18" name="组合 17"/>
          <p:cNvGrpSpPr/>
          <p:nvPr userDrawn="1"/>
        </p:nvGrpSpPr>
        <p:grpSpPr>
          <a:xfrm>
            <a:off x="609600" y="779569"/>
            <a:ext cx="9221656" cy="0"/>
            <a:chOff x="609600" y="779569"/>
            <a:chExt cx="9221656" cy="0"/>
          </a:xfrm>
        </p:grpSpPr>
        <p:cxnSp>
          <p:nvCxnSpPr>
            <p:cNvPr id="19" name="直接连接符 18"/>
            <p:cNvCxnSpPr/>
            <p:nvPr userDrawn="1"/>
          </p:nvCxnSpPr>
          <p:spPr>
            <a:xfrm>
              <a:off x="913429" y="779569"/>
              <a:ext cx="8917827" cy="0"/>
            </a:xfrm>
            <a:prstGeom prst="line">
              <a:avLst/>
            </a:prstGeom>
            <a:ln w="28575">
              <a:solidFill>
                <a:schemeClr val="accent4"/>
              </a:solidFill>
              <a:tailEnd type="none"/>
            </a:ln>
          </p:spPr>
          <p:style>
            <a:lnRef idx="1">
              <a:schemeClr val="dk1"/>
            </a:lnRef>
            <a:fillRef idx="0">
              <a:schemeClr val="dk1"/>
            </a:fillRef>
            <a:effectRef idx="0">
              <a:schemeClr val="dk1"/>
            </a:effectRef>
            <a:fontRef idx="minor">
              <a:schemeClr val="tx1"/>
            </a:fontRef>
          </p:style>
        </p:cxnSp>
        <p:cxnSp>
          <p:nvCxnSpPr>
            <p:cNvPr id="20" name="直接连接符 19"/>
            <p:cNvCxnSpPr/>
            <p:nvPr userDrawn="1"/>
          </p:nvCxnSpPr>
          <p:spPr>
            <a:xfrm>
              <a:off x="609600" y="779569"/>
              <a:ext cx="8126706" cy="0"/>
            </a:xfrm>
            <a:prstGeom prst="line">
              <a:avLst/>
            </a:prstGeom>
            <a:ln w="28575">
              <a:solidFill>
                <a:schemeClr val="accent1"/>
              </a:solidFill>
              <a:tailEnd type="none"/>
            </a:ln>
          </p:spPr>
          <p:style>
            <a:lnRef idx="1">
              <a:schemeClr val="dk1"/>
            </a:lnRef>
            <a:fillRef idx="0">
              <a:schemeClr val="dk1"/>
            </a:fillRef>
            <a:effectRef idx="0">
              <a:schemeClr val="dk1"/>
            </a:effectRef>
            <a:fontRef idx="minor">
              <a:schemeClr val="tx1"/>
            </a:fontRef>
          </p:style>
        </p:cxnSp>
      </p:grpSp>
      <p:grpSp>
        <p:nvGrpSpPr>
          <p:cNvPr id="21" name="组合 20"/>
          <p:cNvGrpSpPr/>
          <p:nvPr userDrawn="1"/>
        </p:nvGrpSpPr>
        <p:grpSpPr>
          <a:xfrm>
            <a:off x="0" y="6675437"/>
            <a:ext cx="12192001" cy="225273"/>
            <a:chOff x="0" y="6675437"/>
            <a:chExt cx="12192001" cy="225273"/>
          </a:xfrm>
        </p:grpSpPr>
        <p:sp>
          <p:nvSpPr>
            <p:cNvPr id="22" name="矩形 21"/>
            <p:cNvSpPr/>
            <p:nvPr userDrawn="1"/>
          </p:nvSpPr>
          <p:spPr>
            <a:xfrm>
              <a:off x="0" y="6675437"/>
              <a:ext cx="12192000" cy="182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 name="矩形 22"/>
            <p:cNvSpPr/>
            <p:nvPr userDrawn="1"/>
          </p:nvSpPr>
          <p:spPr>
            <a:xfrm>
              <a:off x="1" y="6710210"/>
              <a:ext cx="12192000" cy="190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
        <p:nvSpPr>
          <p:cNvPr id="8" name="标题 1"/>
          <p:cNvSpPr>
            <a:spLocks noGrp="1"/>
          </p:cNvSpPr>
          <p:nvPr>
            <p:ph type="title"/>
          </p:nvPr>
        </p:nvSpPr>
        <p:spPr>
          <a:xfrm>
            <a:off x="609600" y="350500"/>
            <a:ext cx="8296128" cy="433890"/>
          </a:xfrm>
        </p:spPr>
        <p:txBody>
          <a:bodyPr>
            <a:normAutofit/>
          </a:bodyPr>
          <a:lstStyle>
            <a:lvl1pPr>
              <a:defRPr sz="2000"/>
            </a:lvl1pPr>
          </a:lstStyle>
          <a:p>
            <a:r>
              <a:rPr kumimoji="1" lang="zh-CN" altLang="en-US" dirty="0"/>
              <a:t>单击此处编辑母版标题样式</a:t>
            </a:r>
          </a:p>
        </p:txBody>
      </p:sp>
      <p:sp>
        <p:nvSpPr>
          <p:cNvPr id="9" name="内容占位符 2"/>
          <p:cNvSpPr>
            <a:spLocks noGrp="1"/>
          </p:cNvSpPr>
          <p:nvPr>
            <p:ph idx="1"/>
          </p:nvPr>
        </p:nvSpPr>
        <p:spPr>
          <a:xfrm>
            <a:off x="375977" y="1109349"/>
            <a:ext cx="5720023" cy="4964262"/>
          </a:xfrm>
        </p:spPr>
        <p:txBody>
          <a:bodyPr>
            <a:normAutofit/>
          </a:bodyPr>
          <a:lstStyle>
            <a:lvl1pPr>
              <a:defRPr sz="14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0" name="内容占位符 2"/>
          <p:cNvSpPr>
            <a:spLocks noGrp="1"/>
          </p:cNvSpPr>
          <p:nvPr>
            <p:ph idx="13"/>
          </p:nvPr>
        </p:nvSpPr>
        <p:spPr>
          <a:xfrm>
            <a:off x="6426791" y="1109349"/>
            <a:ext cx="5389232" cy="4964262"/>
          </a:xfrm>
        </p:spPr>
        <p:txBody>
          <a:bodyPr>
            <a:normAutofit/>
          </a:bodyPr>
          <a:lstStyle>
            <a:lvl1pPr>
              <a:defRPr sz="14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8" name="幻灯片编号占位符 5"/>
          <p:cNvSpPr>
            <a:spLocks noGrp="1"/>
          </p:cNvSpPr>
          <p:nvPr>
            <p:ph type="sldNum" sz="quarter" idx="4"/>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19" name="页脚占位符 10"/>
          <p:cNvSpPr>
            <a:spLocks noGrp="1"/>
          </p:cNvSpPr>
          <p:nvPr>
            <p:ph type="ftr" sz="quarter" idx="3"/>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pic>
        <p:nvPicPr>
          <p:cNvPr id="11" name="图片 8" descr="untitled1.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8537" y="268288"/>
            <a:ext cx="1439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
          <p:cNvGrpSpPr/>
          <p:nvPr userDrawn="1"/>
        </p:nvGrpSpPr>
        <p:grpSpPr>
          <a:xfrm>
            <a:off x="-12631" y="377293"/>
            <a:ext cx="524887" cy="402275"/>
            <a:chOff x="-12631" y="377293"/>
            <a:chExt cx="524887" cy="402275"/>
          </a:xfrm>
        </p:grpSpPr>
        <p:sp>
          <p:nvSpPr>
            <p:cNvPr id="15" name="流程图: 离页连接符 14"/>
            <p:cNvSpPr/>
            <p:nvPr userDrawn="1"/>
          </p:nvSpPr>
          <p:spPr>
            <a:xfrm rot="16200000">
              <a:off x="97347" y="364660"/>
              <a:ext cx="402275" cy="427542"/>
            </a:xfrm>
            <a:prstGeom prst="flowChartOffpageConnector">
              <a:avLst/>
            </a:prstGeom>
            <a:solidFill>
              <a:schemeClr val="accent4"/>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sp>
          <p:nvSpPr>
            <p:cNvPr id="16" name="流程图: 离页连接符 15"/>
            <p:cNvSpPr/>
            <p:nvPr userDrawn="1"/>
          </p:nvSpPr>
          <p:spPr>
            <a:xfrm rot="16200000">
              <a:off x="2" y="364660"/>
              <a:ext cx="402275" cy="427542"/>
            </a:xfrm>
            <a:prstGeom prst="flowChartOffpageConnector">
              <a:avLst/>
            </a:prstGeom>
            <a:solidFill>
              <a:schemeClr val="accent1"/>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grpSp>
      <p:grpSp>
        <p:nvGrpSpPr>
          <p:cNvPr id="17" name="组合 16"/>
          <p:cNvGrpSpPr/>
          <p:nvPr userDrawn="1"/>
        </p:nvGrpSpPr>
        <p:grpSpPr>
          <a:xfrm>
            <a:off x="609600" y="779569"/>
            <a:ext cx="9221656" cy="0"/>
            <a:chOff x="609600" y="779569"/>
            <a:chExt cx="9221656" cy="0"/>
          </a:xfrm>
        </p:grpSpPr>
        <p:cxnSp>
          <p:nvCxnSpPr>
            <p:cNvPr id="22" name="直接连接符 21"/>
            <p:cNvCxnSpPr/>
            <p:nvPr userDrawn="1"/>
          </p:nvCxnSpPr>
          <p:spPr>
            <a:xfrm>
              <a:off x="913429" y="779569"/>
              <a:ext cx="8917827" cy="0"/>
            </a:xfrm>
            <a:prstGeom prst="line">
              <a:avLst/>
            </a:prstGeom>
            <a:ln w="28575">
              <a:solidFill>
                <a:schemeClr val="accent4"/>
              </a:solidFill>
              <a:tailEnd type="none"/>
            </a:ln>
          </p:spPr>
          <p:style>
            <a:lnRef idx="1">
              <a:schemeClr val="dk1"/>
            </a:lnRef>
            <a:fillRef idx="0">
              <a:schemeClr val="dk1"/>
            </a:fillRef>
            <a:effectRef idx="0">
              <a:schemeClr val="dk1"/>
            </a:effectRef>
            <a:fontRef idx="minor">
              <a:schemeClr val="tx1"/>
            </a:fontRef>
          </p:style>
        </p:cxnSp>
        <p:cxnSp>
          <p:nvCxnSpPr>
            <p:cNvPr id="23" name="直接连接符 22"/>
            <p:cNvCxnSpPr/>
            <p:nvPr userDrawn="1"/>
          </p:nvCxnSpPr>
          <p:spPr>
            <a:xfrm>
              <a:off x="609600" y="779569"/>
              <a:ext cx="8126706" cy="0"/>
            </a:xfrm>
            <a:prstGeom prst="line">
              <a:avLst/>
            </a:prstGeom>
            <a:ln w="28575">
              <a:solidFill>
                <a:schemeClr val="accent1"/>
              </a:solidFill>
              <a:tailEnd type="none"/>
            </a:ln>
          </p:spPr>
          <p:style>
            <a:lnRef idx="1">
              <a:schemeClr val="dk1"/>
            </a:lnRef>
            <a:fillRef idx="0">
              <a:schemeClr val="dk1"/>
            </a:fillRef>
            <a:effectRef idx="0">
              <a:schemeClr val="dk1"/>
            </a:effectRef>
            <a:fontRef idx="minor">
              <a:schemeClr val="tx1"/>
            </a:fontRef>
          </p:style>
        </p:cxnSp>
      </p:grpSp>
      <p:grpSp>
        <p:nvGrpSpPr>
          <p:cNvPr id="24" name="组合 23"/>
          <p:cNvGrpSpPr/>
          <p:nvPr userDrawn="1"/>
        </p:nvGrpSpPr>
        <p:grpSpPr>
          <a:xfrm>
            <a:off x="0" y="6675437"/>
            <a:ext cx="12192001" cy="225273"/>
            <a:chOff x="0" y="6675437"/>
            <a:chExt cx="12192001" cy="225273"/>
          </a:xfrm>
        </p:grpSpPr>
        <p:sp>
          <p:nvSpPr>
            <p:cNvPr id="25" name="矩形 24"/>
            <p:cNvSpPr/>
            <p:nvPr userDrawn="1"/>
          </p:nvSpPr>
          <p:spPr>
            <a:xfrm>
              <a:off x="0" y="6675437"/>
              <a:ext cx="12192000" cy="182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矩形 25"/>
            <p:cNvSpPr/>
            <p:nvPr userDrawn="1"/>
          </p:nvSpPr>
          <p:spPr>
            <a:xfrm>
              <a:off x="1" y="6710210"/>
              <a:ext cx="12192000" cy="190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375977" y="1101936"/>
            <a:ext cx="5580000" cy="364818"/>
          </a:xfrm>
          <a:solidFill>
            <a:schemeClr val="accent1"/>
          </a:solidFill>
        </p:spPr>
        <p:txBody>
          <a:bodyPr anchor="ct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375977" y="1784303"/>
            <a:ext cx="5580000" cy="4341863"/>
          </a:xfrm>
        </p:spPr>
        <p:txBody>
          <a:bodyPr>
            <a:normAutofit/>
          </a:bodyPr>
          <a:lstStyle>
            <a:lvl1pPr>
              <a:defRPr sz="1400">
                <a:solidFill>
                  <a:schemeClr val="tx1"/>
                </a:solidFill>
              </a:defRPr>
            </a:lvl1pPr>
            <a:lvl2pPr>
              <a:defRPr sz="1200">
                <a:solidFill>
                  <a:schemeClr val="tx1"/>
                </a:solidFill>
                <a:latin typeface="楷体" panose="02010609060101010101" pitchFamily="49" charset="-122"/>
                <a:ea typeface="楷体" panose="02010609060101010101" pitchFamily="49" charset="-122"/>
              </a:defRPr>
            </a:lvl2pPr>
            <a:lvl3pPr>
              <a:defRPr sz="1100">
                <a:solidFill>
                  <a:schemeClr val="tx1"/>
                </a:solidFill>
                <a:latin typeface="楷体" panose="02010609060101010101" pitchFamily="49" charset="-122"/>
                <a:ea typeface="楷体" panose="02010609060101010101" pitchFamily="49" charset="-122"/>
              </a:defRPr>
            </a:lvl3pPr>
            <a:lvl4pPr>
              <a:defRPr sz="1050">
                <a:solidFill>
                  <a:schemeClr val="tx1"/>
                </a:solidFill>
                <a:latin typeface="楷体" panose="02010609060101010101" pitchFamily="49" charset="-122"/>
                <a:ea typeface="楷体" panose="02010609060101010101" pitchFamily="49" charset="-122"/>
              </a:defRPr>
            </a:lvl4pPr>
            <a:lvl5pPr>
              <a:defRPr sz="1050">
                <a:solidFill>
                  <a:schemeClr val="tx1"/>
                </a:solidFill>
                <a:latin typeface="楷体" panose="02010609060101010101" pitchFamily="49" charset="-122"/>
                <a:ea typeface="楷体" panose="02010609060101010101" pitchFamily="49" charset="-122"/>
              </a:defRPr>
            </a:lvl5pPr>
            <a:lvl6pPr>
              <a:defRPr sz="1600"/>
            </a:lvl6pPr>
            <a:lvl7pPr>
              <a:defRPr sz="1600"/>
            </a:lvl7pPr>
            <a:lvl8pPr>
              <a:defRPr sz="1600"/>
            </a:lvl8pPr>
            <a:lvl9pPr>
              <a:defRPr sz="1600"/>
            </a:lvl9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5" name="文本占位符 4"/>
          <p:cNvSpPr>
            <a:spLocks noGrp="1"/>
          </p:cNvSpPr>
          <p:nvPr>
            <p:ph type="body" sz="quarter" idx="3"/>
          </p:nvPr>
        </p:nvSpPr>
        <p:spPr>
          <a:xfrm>
            <a:off x="6236023" y="1101936"/>
            <a:ext cx="5580000" cy="364818"/>
          </a:xfrm>
          <a:solidFill>
            <a:schemeClr val="accent1"/>
          </a:solidFill>
        </p:spPr>
        <p:txBody>
          <a:bodyPr anchor="ct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dirty="0"/>
              <a:t>单击此处编辑母版文本样式</a:t>
            </a:r>
          </a:p>
        </p:txBody>
      </p:sp>
      <p:sp>
        <p:nvSpPr>
          <p:cNvPr id="6" name="内容占位符 5"/>
          <p:cNvSpPr>
            <a:spLocks noGrp="1"/>
          </p:cNvSpPr>
          <p:nvPr>
            <p:ph sz="quarter" idx="4"/>
          </p:nvPr>
        </p:nvSpPr>
        <p:spPr>
          <a:xfrm>
            <a:off x="6236023" y="1784303"/>
            <a:ext cx="5580000" cy="4341863"/>
          </a:xfrm>
        </p:spPr>
        <p:txBody>
          <a:bodyPr>
            <a:normAutofit/>
          </a:bodyPr>
          <a:lstStyle>
            <a:lvl1pPr>
              <a:defRPr sz="1400">
                <a:solidFill>
                  <a:schemeClr val="tx1"/>
                </a:solidFill>
              </a:defRPr>
            </a:lvl1pPr>
            <a:lvl2pPr>
              <a:defRPr sz="1200">
                <a:solidFill>
                  <a:schemeClr val="tx1"/>
                </a:solidFill>
                <a:latin typeface="楷体" panose="02010609060101010101" pitchFamily="49" charset="-122"/>
                <a:ea typeface="楷体" panose="02010609060101010101" pitchFamily="49" charset="-122"/>
              </a:defRPr>
            </a:lvl2pPr>
            <a:lvl3pPr>
              <a:defRPr sz="1100">
                <a:solidFill>
                  <a:schemeClr val="tx1"/>
                </a:solidFill>
                <a:latin typeface="楷体" panose="02010609060101010101" pitchFamily="49" charset="-122"/>
                <a:ea typeface="楷体" panose="02010609060101010101" pitchFamily="49" charset="-122"/>
              </a:defRPr>
            </a:lvl3pPr>
            <a:lvl4pPr>
              <a:defRPr sz="1050">
                <a:solidFill>
                  <a:schemeClr val="tx1"/>
                </a:solidFill>
                <a:latin typeface="楷体" panose="02010609060101010101" pitchFamily="49" charset="-122"/>
                <a:ea typeface="楷体" panose="02010609060101010101" pitchFamily="49" charset="-122"/>
              </a:defRPr>
            </a:lvl4pPr>
            <a:lvl5pPr>
              <a:defRPr sz="1050">
                <a:solidFill>
                  <a:schemeClr val="tx1"/>
                </a:solidFill>
                <a:latin typeface="楷体" panose="02010609060101010101" pitchFamily="49" charset="-122"/>
                <a:ea typeface="楷体" panose="02010609060101010101" pitchFamily="49" charset="-122"/>
              </a:defRPr>
            </a:lvl5pPr>
            <a:lvl6pPr>
              <a:defRPr sz="1600"/>
            </a:lvl6pPr>
            <a:lvl7pPr>
              <a:defRPr sz="1600"/>
            </a:lvl7pPr>
            <a:lvl8pPr>
              <a:defRPr sz="1600"/>
            </a:lvl8pPr>
            <a:lvl9pPr>
              <a:defRPr sz="1600"/>
            </a:lvl9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4" name="标题 1"/>
          <p:cNvSpPr>
            <a:spLocks noGrp="1"/>
          </p:cNvSpPr>
          <p:nvPr>
            <p:ph type="title"/>
          </p:nvPr>
        </p:nvSpPr>
        <p:spPr>
          <a:xfrm>
            <a:off x="609600" y="350500"/>
            <a:ext cx="8296128" cy="433890"/>
          </a:xfrm>
        </p:spPr>
        <p:txBody>
          <a:bodyPr>
            <a:normAutofit/>
          </a:bodyPr>
          <a:lstStyle>
            <a:lvl1pPr>
              <a:defRPr sz="2000"/>
            </a:lvl1pPr>
          </a:lstStyle>
          <a:p>
            <a:r>
              <a:rPr kumimoji="1" lang="zh-CN" altLang="en-US" dirty="0"/>
              <a:t>单击此处编辑母版标题样式</a:t>
            </a:r>
          </a:p>
        </p:txBody>
      </p:sp>
      <p:sp>
        <p:nvSpPr>
          <p:cNvPr id="16" name="幻灯片编号占位符 5"/>
          <p:cNvSpPr>
            <a:spLocks noGrp="1"/>
          </p:cNvSpPr>
          <p:nvPr>
            <p:ph type="sldNum" sz="quarter" idx="10"/>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17" name="页脚占位符 10"/>
          <p:cNvSpPr>
            <a:spLocks noGrp="1"/>
          </p:cNvSpPr>
          <p:nvPr>
            <p:ph type="ftr" sz="quarter" idx="11"/>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pic>
        <p:nvPicPr>
          <p:cNvPr id="11" name="图片 8" descr="untitled1.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8537" y="268288"/>
            <a:ext cx="1439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p:cNvGrpSpPr/>
          <p:nvPr userDrawn="1"/>
        </p:nvGrpSpPr>
        <p:grpSpPr>
          <a:xfrm>
            <a:off x="-12631" y="377293"/>
            <a:ext cx="524887" cy="402275"/>
            <a:chOff x="-12631" y="377293"/>
            <a:chExt cx="524887" cy="402275"/>
          </a:xfrm>
        </p:grpSpPr>
        <p:sp>
          <p:nvSpPr>
            <p:cNvPr id="20" name="流程图: 离页连接符 19"/>
            <p:cNvSpPr/>
            <p:nvPr userDrawn="1"/>
          </p:nvSpPr>
          <p:spPr>
            <a:xfrm rot="16200000">
              <a:off x="97347" y="364660"/>
              <a:ext cx="402275" cy="427542"/>
            </a:xfrm>
            <a:prstGeom prst="flowChartOffpageConnector">
              <a:avLst/>
            </a:prstGeom>
            <a:solidFill>
              <a:schemeClr val="accent4"/>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sp>
          <p:nvSpPr>
            <p:cNvPr id="21" name="流程图: 离页连接符 20"/>
            <p:cNvSpPr/>
            <p:nvPr userDrawn="1"/>
          </p:nvSpPr>
          <p:spPr>
            <a:xfrm rot="16200000">
              <a:off x="2" y="364660"/>
              <a:ext cx="402275" cy="427542"/>
            </a:xfrm>
            <a:prstGeom prst="flowChartOffpageConnector">
              <a:avLst/>
            </a:prstGeom>
            <a:solidFill>
              <a:schemeClr val="accent1"/>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grpSp>
      <p:grpSp>
        <p:nvGrpSpPr>
          <p:cNvPr id="22" name="组合 21"/>
          <p:cNvGrpSpPr/>
          <p:nvPr userDrawn="1"/>
        </p:nvGrpSpPr>
        <p:grpSpPr>
          <a:xfrm>
            <a:off x="609600" y="779569"/>
            <a:ext cx="9221656" cy="0"/>
            <a:chOff x="609600" y="779569"/>
            <a:chExt cx="9221656" cy="0"/>
          </a:xfrm>
        </p:grpSpPr>
        <p:cxnSp>
          <p:nvCxnSpPr>
            <p:cNvPr id="23" name="直接连接符 22"/>
            <p:cNvCxnSpPr/>
            <p:nvPr userDrawn="1"/>
          </p:nvCxnSpPr>
          <p:spPr>
            <a:xfrm>
              <a:off x="913429" y="779569"/>
              <a:ext cx="8917827" cy="0"/>
            </a:xfrm>
            <a:prstGeom prst="line">
              <a:avLst/>
            </a:prstGeom>
            <a:ln w="28575">
              <a:solidFill>
                <a:schemeClr val="accent4"/>
              </a:solidFill>
              <a:tailEnd type="none"/>
            </a:ln>
          </p:spPr>
          <p:style>
            <a:lnRef idx="1">
              <a:schemeClr val="dk1"/>
            </a:lnRef>
            <a:fillRef idx="0">
              <a:schemeClr val="dk1"/>
            </a:fillRef>
            <a:effectRef idx="0">
              <a:schemeClr val="dk1"/>
            </a:effectRef>
            <a:fontRef idx="minor">
              <a:schemeClr val="tx1"/>
            </a:fontRef>
          </p:style>
        </p:cxnSp>
        <p:cxnSp>
          <p:nvCxnSpPr>
            <p:cNvPr id="24" name="直接连接符 23"/>
            <p:cNvCxnSpPr/>
            <p:nvPr userDrawn="1"/>
          </p:nvCxnSpPr>
          <p:spPr>
            <a:xfrm>
              <a:off x="609600" y="779569"/>
              <a:ext cx="8126706" cy="0"/>
            </a:xfrm>
            <a:prstGeom prst="line">
              <a:avLst/>
            </a:prstGeom>
            <a:ln w="28575">
              <a:solidFill>
                <a:schemeClr val="accent1"/>
              </a:solidFill>
              <a:tailEnd type="none"/>
            </a:ln>
          </p:spPr>
          <p:style>
            <a:lnRef idx="1">
              <a:schemeClr val="dk1"/>
            </a:lnRef>
            <a:fillRef idx="0">
              <a:schemeClr val="dk1"/>
            </a:fillRef>
            <a:effectRef idx="0">
              <a:schemeClr val="dk1"/>
            </a:effectRef>
            <a:fontRef idx="minor">
              <a:schemeClr val="tx1"/>
            </a:fontRef>
          </p:style>
        </p:cxnSp>
      </p:grpSp>
      <p:grpSp>
        <p:nvGrpSpPr>
          <p:cNvPr id="25" name="组合 24"/>
          <p:cNvGrpSpPr/>
          <p:nvPr userDrawn="1"/>
        </p:nvGrpSpPr>
        <p:grpSpPr>
          <a:xfrm>
            <a:off x="0" y="6675437"/>
            <a:ext cx="12192001" cy="225273"/>
            <a:chOff x="0" y="6675437"/>
            <a:chExt cx="12192001" cy="225273"/>
          </a:xfrm>
        </p:grpSpPr>
        <p:sp>
          <p:nvSpPr>
            <p:cNvPr id="26" name="矩形 25"/>
            <p:cNvSpPr/>
            <p:nvPr userDrawn="1"/>
          </p:nvSpPr>
          <p:spPr>
            <a:xfrm>
              <a:off x="0" y="6675437"/>
              <a:ext cx="12192000" cy="182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7" name="矩形 26"/>
            <p:cNvSpPr/>
            <p:nvPr userDrawn="1"/>
          </p:nvSpPr>
          <p:spPr>
            <a:xfrm>
              <a:off x="1" y="6710210"/>
              <a:ext cx="12192000" cy="190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标题 1"/>
          <p:cNvSpPr>
            <a:spLocks noGrp="1"/>
          </p:cNvSpPr>
          <p:nvPr>
            <p:ph type="title"/>
          </p:nvPr>
        </p:nvSpPr>
        <p:spPr>
          <a:xfrm>
            <a:off x="609600" y="350500"/>
            <a:ext cx="8296128" cy="433890"/>
          </a:xfrm>
        </p:spPr>
        <p:txBody>
          <a:bodyPr>
            <a:normAutofit/>
          </a:bodyPr>
          <a:lstStyle>
            <a:lvl1pPr>
              <a:defRPr sz="2000"/>
            </a:lvl1pPr>
          </a:lstStyle>
          <a:p>
            <a:r>
              <a:rPr kumimoji="1" lang="zh-CN" altLang="en-US" dirty="0"/>
              <a:t>单击此处编辑母版标题样式</a:t>
            </a:r>
          </a:p>
        </p:txBody>
      </p:sp>
      <p:sp>
        <p:nvSpPr>
          <p:cNvPr id="12" name="幻灯片编号占位符 5"/>
          <p:cNvSpPr>
            <a:spLocks noGrp="1"/>
          </p:cNvSpPr>
          <p:nvPr>
            <p:ph type="sldNum" sz="quarter" idx="4"/>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13" name="页脚占位符 10"/>
          <p:cNvSpPr>
            <a:spLocks noGrp="1"/>
          </p:cNvSpPr>
          <p:nvPr>
            <p:ph type="ftr" sz="quarter" idx="3"/>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pic>
        <p:nvPicPr>
          <p:cNvPr id="7" name="图片 8" descr="untitled1.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8537" y="268288"/>
            <a:ext cx="1439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9"/>
          <p:cNvGrpSpPr/>
          <p:nvPr userDrawn="1"/>
        </p:nvGrpSpPr>
        <p:grpSpPr>
          <a:xfrm>
            <a:off x="-12631" y="377293"/>
            <a:ext cx="524887" cy="402275"/>
            <a:chOff x="-12631" y="377293"/>
            <a:chExt cx="524887" cy="402275"/>
          </a:xfrm>
        </p:grpSpPr>
        <p:sp>
          <p:nvSpPr>
            <p:cNvPr id="11" name="流程图: 离页连接符 10"/>
            <p:cNvSpPr/>
            <p:nvPr userDrawn="1"/>
          </p:nvSpPr>
          <p:spPr>
            <a:xfrm rot="16200000">
              <a:off x="97347" y="364660"/>
              <a:ext cx="402275" cy="427542"/>
            </a:xfrm>
            <a:prstGeom prst="flowChartOffpageConnector">
              <a:avLst/>
            </a:prstGeom>
            <a:solidFill>
              <a:schemeClr val="accent4"/>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sp>
          <p:nvSpPr>
            <p:cNvPr id="16" name="流程图: 离页连接符 15"/>
            <p:cNvSpPr/>
            <p:nvPr userDrawn="1"/>
          </p:nvSpPr>
          <p:spPr>
            <a:xfrm rot="16200000">
              <a:off x="2" y="364660"/>
              <a:ext cx="402275" cy="427542"/>
            </a:xfrm>
            <a:prstGeom prst="flowChartOffpageConnector">
              <a:avLst/>
            </a:prstGeom>
            <a:solidFill>
              <a:schemeClr val="accent1"/>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grpSp>
      <p:grpSp>
        <p:nvGrpSpPr>
          <p:cNvPr id="17" name="组合 16"/>
          <p:cNvGrpSpPr/>
          <p:nvPr userDrawn="1"/>
        </p:nvGrpSpPr>
        <p:grpSpPr>
          <a:xfrm>
            <a:off x="609600" y="779569"/>
            <a:ext cx="9221656" cy="0"/>
            <a:chOff x="609600" y="779569"/>
            <a:chExt cx="9221656" cy="0"/>
          </a:xfrm>
        </p:grpSpPr>
        <p:cxnSp>
          <p:nvCxnSpPr>
            <p:cNvPr id="18" name="直接连接符 17"/>
            <p:cNvCxnSpPr/>
            <p:nvPr userDrawn="1"/>
          </p:nvCxnSpPr>
          <p:spPr>
            <a:xfrm>
              <a:off x="913429" y="779569"/>
              <a:ext cx="8917827" cy="0"/>
            </a:xfrm>
            <a:prstGeom prst="line">
              <a:avLst/>
            </a:prstGeom>
            <a:ln w="28575">
              <a:solidFill>
                <a:schemeClr val="accent4"/>
              </a:solidFill>
              <a:tailEnd type="none"/>
            </a:ln>
          </p:spPr>
          <p:style>
            <a:lnRef idx="1">
              <a:schemeClr val="dk1"/>
            </a:lnRef>
            <a:fillRef idx="0">
              <a:schemeClr val="dk1"/>
            </a:fillRef>
            <a:effectRef idx="0">
              <a:schemeClr val="dk1"/>
            </a:effectRef>
            <a:fontRef idx="minor">
              <a:schemeClr val="tx1"/>
            </a:fontRef>
          </p:style>
        </p:cxnSp>
        <p:cxnSp>
          <p:nvCxnSpPr>
            <p:cNvPr id="19" name="直接连接符 18"/>
            <p:cNvCxnSpPr/>
            <p:nvPr userDrawn="1"/>
          </p:nvCxnSpPr>
          <p:spPr>
            <a:xfrm>
              <a:off x="609600" y="779569"/>
              <a:ext cx="8126706" cy="0"/>
            </a:xfrm>
            <a:prstGeom prst="line">
              <a:avLst/>
            </a:prstGeom>
            <a:ln w="28575">
              <a:solidFill>
                <a:schemeClr val="accent1"/>
              </a:solidFill>
              <a:tailEnd type="none"/>
            </a:ln>
          </p:spPr>
          <p:style>
            <a:lnRef idx="1">
              <a:schemeClr val="dk1"/>
            </a:lnRef>
            <a:fillRef idx="0">
              <a:schemeClr val="dk1"/>
            </a:fillRef>
            <a:effectRef idx="0">
              <a:schemeClr val="dk1"/>
            </a:effectRef>
            <a:fontRef idx="minor">
              <a:schemeClr val="tx1"/>
            </a:fontRef>
          </p:style>
        </p:cxnSp>
      </p:grpSp>
      <p:grpSp>
        <p:nvGrpSpPr>
          <p:cNvPr id="20" name="组合 19"/>
          <p:cNvGrpSpPr/>
          <p:nvPr userDrawn="1"/>
        </p:nvGrpSpPr>
        <p:grpSpPr>
          <a:xfrm>
            <a:off x="0" y="6675437"/>
            <a:ext cx="12192001" cy="225273"/>
            <a:chOff x="0" y="6675437"/>
            <a:chExt cx="12192001" cy="225273"/>
          </a:xfrm>
        </p:grpSpPr>
        <p:sp>
          <p:nvSpPr>
            <p:cNvPr id="21" name="矩形 20"/>
            <p:cNvSpPr/>
            <p:nvPr userDrawn="1"/>
          </p:nvSpPr>
          <p:spPr>
            <a:xfrm>
              <a:off x="0" y="6675437"/>
              <a:ext cx="12192000" cy="182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矩形 21"/>
            <p:cNvSpPr/>
            <p:nvPr userDrawn="1"/>
          </p:nvSpPr>
          <p:spPr>
            <a:xfrm>
              <a:off x="1" y="6710210"/>
              <a:ext cx="12192000" cy="190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8" name="幻灯片编号占位符 5"/>
          <p:cNvSpPr>
            <a:spLocks noGrp="1"/>
          </p:cNvSpPr>
          <p:nvPr>
            <p:ph type="sldNum" sz="quarter" idx="4"/>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9" name="页脚占位符 10"/>
          <p:cNvSpPr>
            <a:spLocks noGrp="1"/>
          </p:cNvSpPr>
          <p:nvPr>
            <p:ph type="ftr" sz="quarter" idx="3"/>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pic>
        <p:nvPicPr>
          <p:cNvPr id="4" name="图片 8" descr="untitled1.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8537" y="268288"/>
            <a:ext cx="1439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userDrawn="1"/>
        </p:nvGrpSpPr>
        <p:grpSpPr>
          <a:xfrm>
            <a:off x="0" y="6675437"/>
            <a:ext cx="12192001" cy="225273"/>
            <a:chOff x="0" y="6675437"/>
            <a:chExt cx="12192001" cy="225273"/>
          </a:xfrm>
        </p:grpSpPr>
        <p:sp>
          <p:nvSpPr>
            <p:cNvPr id="10" name="矩形 9"/>
            <p:cNvSpPr/>
            <p:nvPr userDrawn="1"/>
          </p:nvSpPr>
          <p:spPr>
            <a:xfrm>
              <a:off x="0" y="6675437"/>
              <a:ext cx="12192000" cy="182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矩形 10"/>
            <p:cNvSpPr/>
            <p:nvPr userDrawn="1"/>
          </p:nvSpPr>
          <p:spPr>
            <a:xfrm>
              <a:off x="1" y="6710210"/>
              <a:ext cx="12192000" cy="190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标题 1"/>
          <p:cNvSpPr>
            <a:spLocks noGrp="1"/>
          </p:cNvSpPr>
          <p:nvPr>
            <p:ph type="title"/>
          </p:nvPr>
        </p:nvSpPr>
        <p:spPr>
          <a:xfrm>
            <a:off x="609600" y="350500"/>
            <a:ext cx="8296128" cy="433890"/>
          </a:xfrm>
        </p:spPr>
        <p:txBody>
          <a:bodyPr>
            <a:normAutofit/>
          </a:bodyPr>
          <a:lstStyle>
            <a:lvl1pPr>
              <a:defRPr sz="2000"/>
            </a:lvl1pPr>
          </a:lstStyle>
          <a:p>
            <a:r>
              <a:rPr kumimoji="1" lang="zh-CN" altLang="en-US" dirty="0"/>
              <a:t>单击此处编辑母版标题样式</a:t>
            </a:r>
          </a:p>
        </p:txBody>
      </p:sp>
      <p:sp>
        <p:nvSpPr>
          <p:cNvPr id="9" name="内容占位符 2"/>
          <p:cNvSpPr>
            <a:spLocks noGrp="1"/>
          </p:cNvSpPr>
          <p:nvPr>
            <p:ph idx="1"/>
          </p:nvPr>
        </p:nvSpPr>
        <p:spPr>
          <a:xfrm>
            <a:off x="375977" y="1109349"/>
            <a:ext cx="3860800" cy="4964262"/>
          </a:xfrm>
        </p:spPr>
        <p:txBody>
          <a:bodyPr>
            <a:normAutofit/>
          </a:bodyPr>
          <a:lstStyle>
            <a:lvl1pPr>
              <a:defRPr sz="14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0" name="内容占位符 2"/>
          <p:cNvSpPr>
            <a:spLocks noGrp="1"/>
          </p:cNvSpPr>
          <p:nvPr>
            <p:ph idx="13"/>
          </p:nvPr>
        </p:nvSpPr>
        <p:spPr>
          <a:xfrm>
            <a:off x="4639318" y="1109349"/>
            <a:ext cx="7176705" cy="4964262"/>
          </a:xfrm>
        </p:spPr>
        <p:txBody>
          <a:bodyPr>
            <a:normAutofit/>
          </a:bodyPr>
          <a:lstStyle>
            <a:lvl1pPr>
              <a:defRPr sz="14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6" name="幻灯片编号占位符 5"/>
          <p:cNvSpPr>
            <a:spLocks noGrp="1"/>
          </p:cNvSpPr>
          <p:nvPr>
            <p:ph type="sldNum" sz="quarter" idx="4"/>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17" name="页脚占位符 10"/>
          <p:cNvSpPr>
            <a:spLocks noGrp="1"/>
          </p:cNvSpPr>
          <p:nvPr>
            <p:ph type="ftr" sz="quarter" idx="3"/>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pic>
        <p:nvPicPr>
          <p:cNvPr id="11" name="图片 8" descr="untitled1.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8537" y="268288"/>
            <a:ext cx="1439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
          <p:cNvGrpSpPr/>
          <p:nvPr userDrawn="1"/>
        </p:nvGrpSpPr>
        <p:grpSpPr>
          <a:xfrm>
            <a:off x="-12631" y="377293"/>
            <a:ext cx="524887" cy="402275"/>
            <a:chOff x="-12631" y="377293"/>
            <a:chExt cx="524887" cy="402275"/>
          </a:xfrm>
        </p:grpSpPr>
        <p:sp>
          <p:nvSpPr>
            <p:cNvPr id="15" name="流程图: 离页连接符 14"/>
            <p:cNvSpPr/>
            <p:nvPr userDrawn="1"/>
          </p:nvSpPr>
          <p:spPr>
            <a:xfrm rot="16200000">
              <a:off x="97347" y="364660"/>
              <a:ext cx="402275" cy="427542"/>
            </a:xfrm>
            <a:prstGeom prst="flowChartOffpageConnector">
              <a:avLst/>
            </a:prstGeom>
            <a:solidFill>
              <a:schemeClr val="accent4"/>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sp>
          <p:nvSpPr>
            <p:cNvPr id="20" name="流程图: 离页连接符 19"/>
            <p:cNvSpPr/>
            <p:nvPr userDrawn="1"/>
          </p:nvSpPr>
          <p:spPr>
            <a:xfrm rot="16200000">
              <a:off x="2" y="364660"/>
              <a:ext cx="402275" cy="427542"/>
            </a:xfrm>
            <a:prstGeom prst="flowChartOffpageConnector">
              <a:avLst/>
            </a:prstGeom>
            <a:solidFill>
              <a:schemeClr val="accent1"/>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grpSp>
      <p:grpSp>
        <p:nvGrpSpPr>
          <p:cNvPr id="21" name="组合 20"/>
          <p:cNvGrpSpPr/>
          <p:nvPr userDrawn="1"/>
        </p:nvGrpSpPr>
        <p:grpSpPr>
          <a:xfrm>
            <a:off x="609600" y="779569"/>
            <a:ext cx="9221656" cy="0"/>
            <a:chOff x="609600" y="779569"/>
            <a:chExt cx="9221656" cy="0"/>
          </a:xfrm>
        </p:grpSpPr>
        <p:cxnSp>
          <p:nvCxnSpPr>
            <p:cNvPr id="22" name="直接连接符 21"/>
            <p:cNvCxnSpPr/>
            <p:nvPr userDrawn="1"/>
          </p:nvCxnSpPr>
          <p:spPr>
            <a:xfrm>
              <a:off x="913429" y="779569"/>
              <a:ext cx="8917827" cy="0"/>
            </a:xfrm>
            <a:prstGeom prst="line">
              <a:avLst/>
            </a:prstGeom>
            <a:ln w="28575">
              <a:solidFill>
                <a:schemeClr val="accent4"/>
              </a:solidFill>
              <a:tailEnd type="none"/>
            </a:ln>
          </p:spPr>
          <p:style>
            <a:lnRef idx="1">
              <a:schemeClr val="dk1"/>
            </a:lnRef>
            <a:fillRef idx="0">
              <a:schemeClr val="dk1"/>
            </a:fillRef>
            <a:effectRef idx="0">
              <a:schemeClr val="dk1"/>
            </a:effectRef>
            <a:fontRef idx="minor">
              <a:schemeClr val="tx1"/>
            </a:fontRef>
          </p:style>
        </p:cxnSp>
        <p:cxnSp>
          <p:nvCxnSpPr>
            <p:cNvPr id="23" name="直接连接符 22"/>
            <p:cNvCxnSpPr/>
            <p:nvPr userDrawn="1"/>
          </p:nvCxnSpPr>
          <p:spPr>
            <a:xfrm>
              <a:off x="609600" y="779569"/>
              <a:ext cx="8126706" cy="0"/>
            </a:xfrm>
            <a:prstGeom prst="line">
              <a:avLst/>
            </a:prstGeom>
            <a:ln w="28575">
              <a:solidFill>
                <a:schemeClr val="accent1"/>
              </a:solidFill>
              <a:tailEnd type="none"/>
            </a:ln>
          </p:spPr>
          <p:style>
            <a:lnRef idx="1">
              <a:schemeClr val="dk1"/>
            </a:lnRef>
            <a:fillRef idx="0">
              <a:schemeClr val="dk1"/>
            </a:fillRef>
            <a:effectRef idx="0">
              <a:schemeClr val="dk1"/>
            </a:effectRef>
            <a:fontRef idx="minor">
              <a:schemeClr val="tx1"/>
            </a:fontRef>
          </p:style>
        </p:cxnSp>
      </p:grpSp>
      <p:grpSp>
        <p:nvGrpSpPr>
          <p:cNvPr id="24" name="组合 23"/>
          <p:cNvGrpSpPr/>
          <p:nvPr userDrawn="1"/>
        </p:nvGrpSpPr>
        <p:grpSpPr>
          <a:xfrm>
            <a:off x="0" y="6675437"/>
            <a:ext cx="12192001" cy="225273"/>
            <a:chOff x="0" y="6675437"/>
            <a:chExt cx="12192001" cy="225273"/>
          </a:xfrm>
        </p:grpSpPr>
        <p:sp>
          <p:nvSpPr>
            <p:cNvPr id="25" name="矩形 24"/>
            <p:cNvSpPr/>
            <p:nvPr userDrawn="1"/>
          </p:nvSpPr>
          <p:spPr>
            <a:xfrm>
              <a:off x="0" y="6675437"/>
              <a:ext cx="12192000" cy="182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矩形 25"/>
            <p:cNvSpPr/>
            <p:nvPr userDrawn="1"/>
          </p:nvSpPr>
          <p:spPr>
            <a:xfrm>
              <a:off x="1" y="6710210"/>
              <a:ext cx="12192000" cy="190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11" name="幻灯片编号占位符 5"/>
          <p:cNvSpPr>
            <a:spLocks noGrp="1"/>
          </p:cNvSpPr>
          <p:nvPr>
            <p:ph type="sldNum" sz="quarter" idx="4"/>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12" name="页脚占位符 10"/>
          <p:cNvSpPr>
            <a:spLocks noGrp="1"/>
          </p:cNvSpPr>
          <p:nvPr>
            <p:ph type="ftr" sz="quarter" idx="3"/>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pic>
        <p:nvPicPr>
          <p:cNvPr id="7" name="图片 8" descr="untitled1.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8537" y="268288"/>
            <a:ext cx="1439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9"/>
          <p:cNvGrpSpPr/>
          <p:nvPr userDrawn="1"/>
        </p:nvGrpSpPr>
        <p:grpSpPr>
          <a:xfrm>
            <a:off x="-12631" y="377293"/>
            <a:ext cx="524887" cy="402275"/>
            <a:chOff x="-12631" y="377293"/>
            <a:chExt cx="524887" cy="402275"/>
          </a:xfrm>
        </p:grpSpPr>
        <p:sp>
          <p:nvSpPr>
            <p:cNvPr id="15" name="流程图: 离页连接符 14"/>
            <p:cNvSpPr/>
            <p:nvPr userDrawn="1"/>
          </p:nvSpPr>
          <p:spPr>
            <a:xfrm rot="16200000">
              <a:off x="97347" y="364660"/>
              <a:ext cx="402275" cy="427542"/>
            </a:xfrm>
            <a:prstGeom prst="flowChartOffpageConnector">
              <a:avLst/>
            </a:prstGeom>
            <a:solidFill>
              <a:schemeClr val="accent4"/>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sp>
          <p:nvSpPr>
            <p:cNvPr id="16" name="流程图: 离页连接符 15"/>
            <p:cNvSpPr/>
            <p:nvPr userDrawn="1"/>
          </p:nvSpPr>
          <p:spPr>
            <a:xfrm rot="16200000">
              <a:off x="2" y="364660"/>
              <a:ext cx="402275" cy="427542"/>
            </a:xfrm>
            <a:prstGeom prst="flowChartOffpageConnector">
              <a:avLst/>
            </a:prstGeom>
            <a:solidFill>
              <a:schemeClr val="accent1"/>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grpSp>
      <p:grpSp>
        <p:nvGrpSpPr>
          <p:cNvPr id="17" name="组合 16"/>
          <p:cNvGrpSpPr/>
          <p:nvPr userDrawn="1"/>
        </p:nvGrpSpPr>
        <p:grpSpPr>
          <a:xfrm>
            <a:off x="609600" y="779569"/>
            <a:ext cx="9221656" cy="0"/>
            <a:chOff x="609600" y="779569"/>
            <a:chExt cx="9221656" cy="0"/>
          </a:xfrm>
        </p:grpSpPr>
        <p:cxnSp>
          <p:nvCxnSpPr>
            <p:cNvPr id="18" name="直接连接符 17"/>
            <p:cNvCxnSpPr/>
            <p:nvPr userDrawn="1"/>
          </p:nvCxnSpPr>
          <p:spPr>
            <a:xfrm>
              <a:off x="913429" y="779569"/>
              <a:ext cx="8917827" cy="0"/>
            </a:xfrm>
            <a:prstGeom prst="line">
              <a:avLst/>
            </a:prstGeom>
            <a:ln w="28575">
              <a:solidFill>
                <a:schemeClr val="accent4"/>
              </a:solidFill>
              <a:tailEnd type="none"/>
            </a:ln>
          </p:spPr>
          <p:style>
            <a:lnRef idx="1">
              <a:schemeClr val="dk1"/>
            </a:lnRef>
            <a:fillRef idx="0">
              <a:schemeClr val="dk1"/>
            </a:fillRef>
            <a:effectRef idx="0">
              <a:schemeClr val="dk1"/>
            </a:effectRef>
            <a:fontRef idx="minor">
              <a:schemeClr val="tx1"/>
            </a:fontRef>
          </p:style>
        </p:cxnSp>
        <p:cxnSp>
          <p:nvCxnSpPr>
            <p:cNvPr id="19" name="直接连接符 18"/>
            <p:cNvCxnSpPr/>
            <p:nvPr userDrawn="1"/>
          </p:nvCxnSpPr>
          <p:spPr>
            <a:xfrm>
              <a:off x="609600" y="779569"/>
              <a:ext cx="8126706" cy="0"/>
            </a:xfrm>
            <a:prstGeom prst="line">
              <a:avLst/>
            </a:prstGeom>
            <a:ln w="28575">
              <a:solidFill>
                <a:schemeClr val="accent1"/>
              </a:solidFill>
              <a:tailEnd type="none"/>
            </a:ln>
          </p:spPr>
          <p:style>
            <a:lnRef idx="1">
              <a:schemeClr val="dk1"/>
            </a:lnRef>
            <a:fillRef idx="0">
              <a:schemeClr val="dk1"/>
            </a:fillRef>
            <a:effectRef idx="0">
              <a:schemeClr val="dk1"/>
            </a:effectRef>
            <a:fontRef idx="minor">
              <a:schemeClr val="tx1"/>
            </a:fontRef>
          </p:style>
        </p:cxnSp>
      </p:grpSp>
      <p:sp>
        <p:nvSpPr>
          <p:cNvPr id="20" name="标题 1"/>
          <p:cNvSpPr>
            <a:spLocks noGrp="1"/>
          </p:cNvSpPr>
          <p:nvPr>
            <p:ph type="title"/>
          </p:nvPr>
        </p:nvSpPr>
        <p:spPr>
          <a:xfrm>
            <a:off x="609600" y="350500"/>
            <a:ext cx="8296128" cy="433890"/>
          </a:xfrm>
        </p:spPr>
        <p:txBody>
          <a:bodyPr>
            <a:normAutofit/>
          </a:bodyPr>
          <a:lstStyle>
            <a:lvl1pPr>
              <a:defRPr sz="2000"/>
            </a:lvl1pPr>
          </a:lstStyle>
          <a:p>
            <a:r>
              <a:rPr kumimoji="1" lang="zh-CN" altLang="en-US" dirty="0"/>
              <a:t>单击此处编辑母版标题样式</a:t>
            </a:r>
          </a:p>
        </p:txBody>
      </p:sp>
      <p:grpSp>
        <p:nvGrpSpPr>
          <p:cNvPr id="21" name="组合 20"/>
          <p:cNvGrpSpPr/>
          <p:nvPr userDrawn="1"/>
        </p:nvGrpSpPr>
        <p:grpSpPr>
          <a:xfrm>
            <a:off x="0" y="6675437"/>
            <a:ext cx="12192001" cy="225273"/>
            <a:chOff x="0" y="6675437"/>
            <a:chExt cx="12192001" cy="225273"/>
          </a:xfrm>
        </p:grpSpPr>
        <p:sp>
          <p:nvSpPr>
            <p:cNvPr id="22" name="矩形 21"/>
            <p:cNvSpPr/>
            <p:nvPr userDrawn="1"/>
          </p:nvSpPr>
          <p:spPr>
            <a:xfrm>
              <a:off x="0" y="6675437"/>
              <a:ext cx="12192000" cy="182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 name="矩形 22"/>
            <p:cNvSpPr/>
            <p:nvPr userDrawn="1"/>
          </p:nvSpPr>
          <p:spPr>
            <a:xfrm>
              <a:off x="1" y="6710210"/>
              <a:ext cx="12192000" cy="190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1" name="文本占位符 10"/>
          <p:cNvSpPr>
            <a:spLocks noGrp="1"/>
          </p:cNvSpPr>
          <p:nvPr>
            <p:ph type="body" sz="quarter" idx="12" hasCustomPrompt="1"/>
          </p:nvPr>
        </p:nvSpPr>
        <p:spPr>
          <a:xfrm>
            <a:off x="5555538" y="2253231"/>
            <a:ext cx="800219" cy="461665"/>
          </a:xfrm>
          <a:noFill/>
        </p:spPr>
        <p:txBody>
          <a:bodyPr wrap="none" rtlCol="0">
            <a:spAutoFit/>
          </a:bodyPr>
          <a:lstStyle>
            <a:lvl1pPr marL="0" indent="0">
              <a:buNone/>
              <a:defRPr lang="zh-CN" altLang="en-US" sz="2400" b="1" smtClean="0">
                <a:solidFill>
                  <a:srgbClr val="C00000"/>
                </a:solidFill>
                <a:latin typeface="+mn-lt"/>
                <a:ea typeface="+mn-ea"/>
                <a:cs typeface="+mn-ea"/>
              </a:defRPr>
            </a:lvl1pPr>
            <a:lvl2pPr>
              <a:defRPr lang="zh-CN" altLang="en-US" sz="1800" smtClean="0"/>
            </a:lvl2pPr>
            <a:lvl3pPr>
              <a:defRPr lang="zh-CN" altLang="en-US" sz="1800" smtClean="0"/>
            </a:lvl3pPr>
            <a:lvl4pPr>
              <a:defRPr lang="zh-CN" altLang="en-US" sz="1800" smtClean="0"/>
            </a:lvl4pPr>
            <a:lvl5pPr>
              <a:defRPr lang="zh-CN" altLang="en-US" sz="1800"/>
            </a:lvl5pPr>
          </a:lstStyle>
          <a:p>
            <a:pPr marL="0" lvl="0"/>
            <a:r>
              <a:rPr lang="zh-CN" altLang="en-US" dirty="0"/>
              <a:t>单击</a:t>
            </a:r>
          </a:p>
        </p:txBody>
      </p:sp>
      <p:sp>
        <p:nvSpPr>
          <p:cNvPr id="2" name="标题 1"/>
          <p:cNvSpPr>
            <a:spLocks noGrp="1"/>
          </p:cNvSpPr>
          <p:nvPr>
            <p:ph type="title"/>
          </p:nvPr>
        </p:nvSpPr>
        <p:spPr>
          <a:xfrm>
            <a:off x="6420704" y="2258306"/>
            <a:ext cx="3877985" cy="461665"/>
          </a:xfrm>
          <a:noFill/>
        </p:spPr>
        <p:txBody>
          <a:bodyPr wrap="none" rtlCol="0">
            <a:spAutoFit/>
          </a:bodyPr>
          <a:lstStyle>
            <a:lvl1pPr>
              <a:defRPr lang="zh-CN" altLang="en-US" sz="2400">
                <a:solidFill>
                  <a:schemeClr val="tx1"/>
                </a:solidFill>
                <a:latin typeface="+mn-lt"/>
                <a:ea typeface="+mn-ea"/>
                <a:cs typeface="+mn-ea"/>
              </a:defRPr>
            </a:lvl1pPr>
          </a:lstStyle>
          <a:p>
            <a:pPr marL="0" lvl="0"/>
            <a:r>
              <a:rPr lang="zh-CN" altLang="en-US" dirty="0"/>
              <a:t>单击此处编辑母版标题样式</a:t>
            </a:r>
          </a:p>
        </p:txBody>
      </p:sp>
      <p:sp>
        <p:nvSpPr>
          <p:cNvPr id="3" name="灯片编号占位符 2"/>
          <p:cNvSpPr>
            <a:spLocks noGrp="1"/>
          </p:cNvSpPr>
          <p:nvPr>
            <p:ph type="sldNum" sz="quarter" idx="10"/>
          </p:nvPr>
        </p:nvSpPr>
        <p:spPr/>
        <p:txBody>
          <a:bodyPr/>
          <a:lstStyle/>
          <a:p>
            <a:fld id="{6FF3D5E9-4464-5442-9BA9-B0E07FC7B685}" type="slidenum">
              <a:rPr kumimoji="1" lang="zh-CN" altLang="en-US" smtClean="0"/>
              <a:t>‹#›</a:t>
            </a:fld>
            <a:endParaRPr kumimoji="1" lang="zh-CN" altLang="en-US" dirty="0"/>
          </a:p>
        </p:txBody>
      </p:sp>
      <p:sp>
        <p:nvSpPr>
          <p:cNvPr id="4" name="页脚占位符 3"/>
          <p:cNvSpPr>
            <a:spLocks noGrp="1"/>
          </p:cNvSpPr>
          <p:nvPr>
            <p:ph type="ftr" sz="quarter" idx="11"/>
          </p:nvPr>
        </p:nvSpPr>
        <p:spPr/>
        <p:txBody>
          <a:bodyPr/>
          <a:lstStyle/>
          <a:p>
            <a:r>
              <a:rPr lang="zh-CN" altLang="en-US"/>
              <a:t>资料来源：华西证券研究所</a:t>
            </a:r>
            <a:endParaRPr lang="zh-CN" altLang="en-US" dirty="0"/>
          </a:p>
        </p:txBody>
      </p:sp>
      <p:sp>
        <p:nvSpPr>
          <p:cNvPr id="5" name="箭头: 五边形 4"/>
          <p:cNvSpPr/>
          <p:nvPr userDrawn="1"/>
        </p:nvSpPr>
        <p:spPr>
          <a:xfrm>
            <a:off x="1655994" y="2292429"/>
            <a:ext cx="3714783" cy="427542"/>
          </a:xfrm>
          <a:prstGeom prst="homePlate">
            <a:avLst/>
          </a:prstGeom>
          <a:solidFill>
            <a:schemeClr val="accent4"/>
          </a:solidFill>
          <a:ln w="19050">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cs typeface="+mn-ea"/>
              <a:sym typeface="+mn-lt"/>
            </a:endParaRPr>
          </a:p>
        </p:txBody>
      </p:sp>
      <p:sp>
        <p:nvSpPr>
          <p:cNvPr id="8" name="箭头: 五边形 7"/>
          <p:cNvSpPr/>
          <p:nvPr userDrawn="1"/>
        </p:nvSpPr>
        <p:spPr>
          <a:xfrm>
            <a:off x="1" y="2292429"/>
            <a:ext cx="5218080" cy="427542"/>
          </a:xfrm>
          <a:prstGeom prst="homePlate">
            <a:avLst/>
          </a:prstGeom>
          <a:solidFill>
            <a:schemeClr val="accent1"/>
          </a:solidFill>
          <a:ln w="1905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cs typeface="+mn-ea"/>
              <a:sym typeface="+mn-lt"/>
            </a:endParaRPr>
          </a:p>
        </p:txBody>
      </p:sp>
      <p:sp>
        <p:nvSpPr>
          <p:cNvPr id="14" name="文本占位符 13"/>
          <p:cNvSpPr>
            <a:spLocks noGrp="1"/>
          </p:cNvSpPr>
          <p:nvPr>
            <p:ph type="body" sz="quarter" idx="13"/>
          </p:nvPr>
        </p:nvSpPr>
        <p:spPr>
          <a:xfrm>
            <a:off x="6420704" y="3112565"/>
            <a:ext cx="4595813" cy="369332"/>
          </a:xfrm>
          <a:noFill/>
        </p:spPr>
        <p:txBody>
          <a:bodyPr wrap="square" rtlCol="0">
            <a:spAutoFit/>
          </a:bodyPr>
          <a:lstStyle>
            <a:lvl1pPr marL="0" indent="0">
              <a:buNone/>
              <a:defRPr lang="zh-CN" altLang="en-US" sz="1800" b="1" smtClean="0">
                <a:solidFill>
                  <a:schemeClr val="tx1"/>
                </a:solidFill>
                <a:latin typeface="+mn-lt"/>
                <a:ea typeface="+mn-ea"/>
                <a:cs typeface="+mn-ea"/>
              </a:defRPr>
            </a:lvl1pPr>
            <a:lvl2pPr>
              <a:defRPr lang="zh-CN" altLang="en-US" sz="1800" smtClean="0"/>
            </a:lvl2pPr>
            <a:lvl3pPr>
              <a:defRPr lang="zh-CN" altLang="en-US" sz="1800" smtClean="0"/>
            </a:lvl3pPr>
            <a:lvl4pPr>
              <a:defRPr lang="zh-CN" altLang="en-US" sz="1800" smtClean="0"/>
            </a:lvl4pPr>
            <a:lvl5pPr>
              <a:defRPr lang="zh-CN" altLang="en-US" sz="1800"/>
            </a:lvl5pPr>
          </a:lstStyle>
          <a:p>
            <a:pPr marL="0" lvl="0"/>
            <a:r>
              <a:rPr lang="zh-CN" altLang="en-US" dirty="0"/>
              <a:t>单击此处编辑母版文本样式</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灯片编号占位符 2"/>
          <p:cNvSpPr>
            <a:spLocks noGrp="1"/>
          </p:cNvSpPr>
          <p:nvPr>
            <p:ph type="sldNum" sz="quarter" idx="10"/>
          </p:nvPr>
        </p:nvSpPr>
        <p:spPr/>
        <p:txBody>
          <a:bodyPr/>
          <a:lstStyle/>
          <a:p>
            <a:fld id="{6FF3D5E9-4464-5442-9BA9-B0E07FC7B685}" type="slidenum">
              <a:rPr kumimoji="1" lang="zh-CN" altLang="en-US" smtClean="0"/>
              <a:t>‹#›</a:t>
            </a:fld>
            <a:endParaRPr kumimoji="1" lang="zh-CN" altLang="en-US" dirty="0"/>
          </a:p>
        </p:txBody>
      </p:sp>
      <p:sp>
        <p:nvSpPr>
          <p:cNvPr id="4" name="页脚占位符 3"/>
          <p:cNvSpPr>
            <a:spLocks noGrp="1"/>
          </p:cNvSpPr>
          <p:nvPr>
            <p:ph type="ftr" sz="quarter" idx="11"/>
          </p:nvPr>
        </p:nvSpPr>
        <p:spPr/>
        <p:txBody>
          <a:bodyPr/>
          <a:lstStyle/>
          <a:p>
            <a:r>
              <a:rPr lang="zh-CN" altLang="en-US"/>
              <a:t>资料来源：华西证券研究所</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50500"/>
            <a:ext cx="8296128" cy="433890"/>
          </a:xfrm>
        </p:spPr>
        <p:txBody>
          <a:bodyPr>
            <a:normAutofit/>
          </a:bodyPr>
          <a:lstStyle>
            <a:lvl1pPr>
              <a:defRPr sz="2000"/>
            </a:lvl1pPr>
          </a:lstStyle>
          <a:p>
            <a:r>
              <a:rPr kumimoji="1" lang="zh-CN" altLang="en-US" dirty="0"/>
              <a:t>单击此处编辑母版标题样式</a:t>
            </a:r>
          </a:p>
        </p:txBody>
      </p:sp>
      <p:sp>
        <p:nvSpPr>
          <p:cNvPr id="3" name="内容占位符 2"/>
          <p:cNvSpPr>
            <a:spLocks noGrp="1"/>
          </p:cNvSpPr>
          <p:nvPr>
            <p:ph idx="1"/>
          </p:nvPr>
        </p:nvSpPr>
        <p:spPr>
          <a:xfrm>
            <a:off x="375978" y="1109349"/>
            <a:ext cx="11440045" cy="4964262"/>
          </a:xfrm>
        </p:spPr>
        <p:txBody>
          <a:bodyPr>
            <a:normAutofit/>
          </a:bodyPr>
          <a:lstStyle>
            <a:lvl1pPr marL="342900" indent="-342900">
              <a:buFont typeface="Wingdings" panose="05000000000000000000" pitchFamily="2" charset="2"/>
              <a:buChar char="u"/>
              <a:defRPr sz="1400" b="0" i="0">
                <a:solidFill>
                  <a:schemeClr val="tx1"/>
                </a:solidFill>
                <a:latin typeface="微软雅黑" panose="020B0503020204020204" pitchFamily="34" charset="-122"/>
                <a:ea typeface="微软雅黑" panose="020B0503020204020204" pitchFamily="34" charset="-122"/>
              </a:defRPr>
            </a:lvl1pPr>
            <a:lvl2pPr marL="742950" indent="-285750">
              <a:buFont typeface="Wingdings" panose="05000000000000000000" pitchFamily="2" charset="2"/>
              <a:buChar char="u"/>
              <a:defRPr sz="2400" b="0" i="0">
                <a:solidFill>
                  <a:schemeClr val="tx1"/>
                </a:solidFill>
                <a:latin typeface="微软雅黑" panose="020B0503020204020204" pitchFamily="34" charset="-122"/>
                <a:ea typeface="微软雅黑" panose="020B0503020204020204" pitchFamily="34" charset="-122"/>
              </a:defRPr>
            </a:lvl2pPr>
            <a:lvl3pPr marL="1143000" indent="-228600">
              <a:buFont typeface="Wingdings" panose="05000000000000000000" pitchFamily="2" charset="2"/>
              <a:buChar char="u"/>
              <a:defRPr sz="2000" b="0" i="0">
                <a:solidFill>
                  <a:schemeClr val="tx1"/>
                </a:solidFill>
                <a:latin typeface="微软雅黑" panose="020B0503020204020204" pitchFamily="34" charset="-122"/>
                <a:ea typeface="微软雅黑" panose="020B0503020204020204" pitchFamily="34" charset="-122"/>
              </a:defRPr>
            </a:lvl3pPr>
            <a:lvl4pPr marL="1600200" indent="-228600">
              <a:buFont typeface="Wingdings" panose="05000000000000000000" pitchFamily="2" charset="2"/>
              <a:buChar char="u"/>
              <a:defRPr sz="1800" b="0" i="0">
                <a:solidFill>
                  <a:schemeClr val="tx1"/>
                </a:solidFill>
                <a:latin typeface="微软雅黑" panose="020B0503020204020204" pitchFamily="34" charset="-122"/>
                <a:ea typeface="微软雅黑" panose="020B0503020204020204" pitchFamily="34" charset="-122"/>
              </a:defRPr>
            </a:lvl4pPr>
            <a:lvl5pPr marL="2057400" indent="-228600">
              <a:buFont typeface="Wingdings" panose="05000000000000000000" pitchFamily="2" charset="2"/>
              <a:buChar char="u"/>
              <a:defRPr sz="1800" b="0" i="0">
                <a:solidFill>
                  <a:schemeClr val="tx1"/>
                </a:solidFill>
                <a:latin typeface="微软雅黑" panose="020B0503020204020204" pitchFamily="34" charset="-122"/>
                <a:ea typeface="微软雅黑" panose="020B0503020204020204" pitchFamily="34" charset="-122"/>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2" name="幻灯片编号占位符 5"/>
          <p:cNvSpPr>
            <a:spLocks noGrp="1"/>
          </p:cNvSpPr>
          <p:nvPr>
            <p:ph type="sldNum" sz="quarter" idx="4"/>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13" name="页脚占位符 10"/>
          <p:cNvSpPr>
            <a:spLocks noGrp="1"/>
          </p:cNvSpPr>
          <p:nvPr>
            <p:ph type="ftr" sz="quarter" idx="3"/>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pic>
        <p:nvPicPr>
          <p:cNvPr id="8" name="图片 8" descr="untitled1.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8537" y="268288"/>
            <a:ext cx="1439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p:cNvGrpSpPr/>
          <p:nvPr userDrawn="1"/>
        </p:nvGrpSpPr>
        <p:grpSpPr>
          <a:xfrm>
            <a:off x="-12631" y="377293"/>
            <a:ext cx="524887" cy="402275"/>
            <a:chOff x="-12631" y="377293"/>
            <a:chExt cx="524887" cy="402275"/>
          </a:xfrm>
        </p:grpSpPr>
        <p:sp>
          <p:nvSpPr>
            <p:cNvPr id="16" name="流程图: 离页连接符 15"/>
            <p:cNvSpPr/>
            <p:nvPr userDrawn="1"/>
          </p:nvSpPr>
          <p:spPr>
            <a:xfrm rot="16200000">
              <a:off x="97347" y="364660"/>
              <a:ext cx="402275" cy="427542"/>
            </a:xfrm>
            <a:prstGeom prst="flowChartOffpageConnector">
              <a:avLst/>
            </a:prstGeom>
            <a:solidFill>
              <a:schemeClr val="accent4"/>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sp>
          <p:nvSpPr>
            <p:cNvPr id="17" name="流程图: 离页连接符 16"/>
            <p:cNvSpPr/>
            <p:nvPr userDrawn="1"/>
          </p:nvSpPr>
          <p:spPr>
            <a:xfrm rot="16200000">
              <a:off x="2" y="364660"/>
              <a:ext cx="402275" cy="427542"/>
            </a:xfrm>
            <a:prstGeom prst="flowChartOffpageConnector">
              <a:avLst/>
            </a:prstGeom>
            <a:solidFill>
              <a:schemeClr val="accent1"/>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grpSp>
      <p:grpSp>
        <p:nvGrpSpPr>
          <p:cNvPr id="18" name="组合 17"/>
          <p:cNvGrpSpPr/>
          <p:nvPr userDrawn="1"/>
        </p:nvGrpSpPr>
        <p:grpSpPr>
          <a:xfrm>
            <a:off x="609600" y="779569"/>
            <a:ext cx="9221656" cy="0"/>
            <a:chOff x="609600" y="779569"/>
            <a:chExt cx="9221656" cy="0"/>
          </a:xfrm>
        </p:grpSpPr>
        <p:cxnSp>
          <p:nvCxnSpPr>
            <p:cNvPr id="19" name="直接连接符 18"/>
            <p:cNvCxnSpPr/>
            <p:nvPr userDrawn="1"/>
          </p:nvCxnSpPr>
          <p:spPr>
            <a:xfrm>
              <a:off x="913429" y="779569"/>
              <a:ext cx="8917827" cy="0"/>
            </a:xfrm>
            <a:prstGeom prst="line">
              <a:avLst/>
            </a:prstGeom>
            <a:ln w="28575">
              <a:solidFill>
                <a:schemeClr val="accent4"/>
              </a:solidFill>
              <a:tailEnd type="none"/>
            </a:ln>
          </p:spPr>
          <p:style>
            <a:lnRef idx="1">
              <a:schemeClr val="dk1"/>
            </a:lnRef>
            <a:fillRef idx="0">
              <a:schemeClr val="dk1"/>
            </a:fillRef>
            <a:effectRef idx="0">
              <a:schemeClr val="dk1"/>
            </a:effectRef>
            <a:fontRef idx="minor">
              <a:schemeClr val="tx1"/>
            </a:fontRef>
          </p:style>
        </p:cxnSp>
        <p:cxnSp>
          <p:nvCxnSpPr>
            <p:cNvPr id="20" name="直接连接符 19"/>
            <p:cNvCxnSpPr/>
            <p:nvPr userDrawn="1"/>
          </p:nvCxnSpPr>
          <p:spPr>
            <a:xfrm>
              <a:off x="609600" y="779569"/>
              <a:ext cx="8126706" cy="0"/>
            </a:xfrm>
            <a:prstGeom prst="line">
              <a:avLst/>
            </a:prstGeom>
            <a:ln w="28575">
              <a:solidFill>
                <a:schemeClr val="accent1"/>
              </a:solidFill>
              <a:tailEnd type="none"/>
            </a:ln>
          </p:spPr>
          <p:style>
            <a:lnRef idx="1">
              <a:schemeClr val="dk1"/>
            </a:lnRef>
            <a:fillRef idx="0">
              <a:schemeClr val="dk1"/>
            </a:fillRef>
            <a:effectRef idx="0">
              <a:schemeClr val="dk1"/>
            </a:effectRef>
            <a:fontRef idx="minor">
              <a:schemeClr val="tx1"/>
            </a:fontRef>
          </p:style>
        </p:cxnSp>
      </p:grpSp>
      <p:grpSp>
        <p:nvGrpSpPr>
          <p:cNvPr id="21" name="组合 20"/>
          <p:cNvGrpSpPr/>
          <p:nvPr userDrawn="1"/>
        </p:nvGrpSpPr>
        <p:grpSpPr>
          <a:xfrm>
            <a:off x="0" y="6675437"/>
            <a:ext cx="12192001" cy="225273"/>
            <a:chOff x="0" y="6675437"/>
            <a:chExt cx="12192001" cy="225273"/>
          </a:xfrm>
        </p:grpSpPr>
        <p:sp>
          <p:nvSpPr>
            <p:cNvPr id="22" name="矩形 21"/>
            <p:cNvSpPr/>
            <p:nvPr userDrawn="1"/>
          </p:nvSpPr>
          <p:spPr>
            <a:xfrm>
              <a:off x="0" y="6675437"/>
              <a:ext cx="12192000" cy="182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 name="矩形 22"/>
            <p:cNvSpPr/>
            <p:nvPr userDrawn="1"/>
          </p:nvSpPr>
          <p:spPr>
            <a:xfrm>
              <a:off x="1" y="6710210"/>
              <a:ext cx="12192000" cy="190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
        <p:nvSpPr>
          <p:cNvPr id="8" name="标题 1"/>
          <p:cNvSpPr>
            <a:spLocks noGrp="1"/>
          </p:cNvSpPr>
          <p:nvPr>
            <p:ph type="title"/>
          </p:nvPr>
        </p:nvSpPr>
        <p:spPr>
          <a:xfrm>
            <a:off x="609600" y="350500"/>
            <a:ext cx="8296128" cy="433890"/>
          </a:xfrm>
        </p:spPr>
        <p:txBody>
          <a:bodyPr>
            <a:normAutofit/>
          </a:bodyPr>
          <a:lstStyle>
            <a:lvl1pPr>
              <a:defRPr sz="2000"/>
            </a:lvl1pPr>
          </a:lstStyle>
          <a:p>
            <a:r>
              <a:rPr kumimoji="1" lang="zh-CN" altLang="en-US" dirty="0"/>
              <a:t>单击此处编辑母版标题样式</a:t>
            </a:r>
          </a:p>
        </p:txBody>
      </p:sp>
      <p:sp>
        <p:nvSpPr>
          <p:cNvPr id="9" name="内容占位符 2"/>
          <p:cNvSpPr>
            <a:spLocks noGrp="1"/>
          </p:cNvSpPr>
          <p:nvPr>
            <p:ph idx="1"/>
          </p:nvPr>
        </p:nvSpPr>
        <p:spPr>
          <a:xfrm>
            <a:off x="375977" y="1109349"/>
            <a:ext cx="5720023" cy="4964262"/>
          </a:xfrm>
        </p:spPr>
        <p:txBody>
          <a:bodyPr>
            <a:normAutofit/>
          </a:bodyPr>
          <a:lstStyle>
            <a:lvl1pPr>
              <a:defRPr sz="14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0" name="内容占位符 2"/>
          <p:cNvSpPr>
            <a:spLocks noGrp="1"/>
          </p:cNvSpPr>
          <p:nvPr>
            <p:ph idx="13"/>
          </p:nvPr>
        </p:nvSpPr>
        <p:spPr>
          <a:xfrm>
            <a:off x="6426791" y="1109349"/>
            <a:ext cx="5389232" cy="4964262"/>
          </a:xfrm>
        </p:spPr>
        <p:txBody>
          <a:bodyPr>
            <a:normAutofit/>
          </a:bodyPr>
          <a:lstStyle>
            <a:lvl1pPr>
              <a:defRPr sz="14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8" name="幻灯片编号占位符 5"/>
          <p:cNvSpPr>
            <a:spLocks noGrp="1"/>
          </p:cNvSpPr>
          <p:nvPr>
            <p:ph type="sldNum" sz="quarter" idx="4"/>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19" name="页脚占位符 10"/>
          <p:cNvSpPr>
            <a:spLocks noGrp="1"/>
          </p:cNvSpPr>
          <p:nvPr>
            <p:ph type="ftr" sz="quarter" idx="3"/>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pic>
        <p:nvPicPr>
          <p:cNvPr id="11" name="图片 8" descr="untitled1.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8537" y="268288"/>
            <a:ext cx="1439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
          <p:cNvGrpSpPr/>
          <p:nvPr userDrawn="1"/>
        </p:nvGrpSpPr>
        <p:grpSpPr>
          <a:xfrm>
            <a:off x="-12631" y="377293"/>
            <a:ext cx="524887" cy="402275"/>
            <a:chOff x="-12631" y="377293"/>
            <a:chExt cx="524887" cy="402275"/>
          </a:xfrm>
        </p:grpSpPr>
        <p:sp>
          <p:nvSpPr>
            <p:cNvPr id="15" name="流程图: 离页连接符 14"/>
            <p:cNvSpPr/>
            <p:nvPr userDrawn="1"/>
          </p:nvSpPr>
          <p:spPr>
            <a:xfrm rot="16200000">
              <a:off x="97347" y="364660"/>
              <a:ext cx="402275" cy="427542"/>
            </a:xfrm>
            <a:prstGeom prst="flowChartOffpageConnector">
              <a:avLst/>
            </a:prstGeom>
            <a:solidFill>
              <a:schemeClr val="accent4"/>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sp>
          <p:nvSpPr>
            <p:cNvPr id="16" name="流程图: 离页连接符 15"/>
            <p:cNvSpPr/>
            <p:nvPr userDrawn="1"/>
          </p:nvSpPr>
          <p:spPr>
            <a:xfrm rot="16200000">
              <a:off x="2" y="364660"/>
              <a:ext cx="402275" cy="427542"/>
            </a:xfrm>
            <a:prstGeom prst="flowChartOffpageConnector">
              <a:avLst/>
            </a:prstGeom>
            <a:solidFill>
              <a:schemeClr val="accent1"/>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grpSp>
      <p:grpSp>
        <p:nvGrpSpPr>
          <p:cNvPr id="17" name="组合 16"/>
          <p:cNvGrpSpPr/>
          <p:nvPr userDrawn="1"/>
        </p:nvGrpSpPr>
        <p:grpSpPr>
          <a:xfrm>
            <a:off x="609600" y="779569"/>
            <a:ext cx="9221656" cy="0"/>
            <a:chOff x="609600" y="779569"/>
            <a:chExt cx="9221656" cy="0"/>
          </a:xfrm>
        </p:grpSpPr>
        <p:cxnSp>
          <p:nvCxnSpPr>
            <p:cNvPr id="22" name="直接连接符 21"/>
            <p:cNvCxnSpPr/>
            <p:nvPr userDrawn="1"/>
          </p:nvCxnSpPr>
          <p:spPr>
            <a:xfrm>
              <a:off x="913429" y="779569"/>
              <a:ext cx="8917827" cy="0"/>
            </a:xfrm>
            <a:prstGeom prst="line">
              <a:avLst/>
            </a:prstGeom>
            <a:ln w="28575">
              <a:solidFill>
                <a:schemeClr val="accent4"/>
              </a:solidFill>
              <a:tailEnd type="none"/>
            </a:ln>
          </p:spPr>
          <p:style>
            <a:lnRef idx="1">
              <a:schemeClr val="dk1"/>
            </a:lnRef>
            <a:fillRef idx="0">
              <a:schemeClr val="dk1"/>
            </a:fillRef>
            <a:effectRef idx="0">
              <a:schemeClr val="dk1"/>
            </a:effectRef>
            <a:fontRef idx="minor">
              <a:schemeClr val="tx1"/>
            </a:fontRef>
          </p:style>
        </p:cxnSp>
        <p:cxnSp>
          <p:nvCxnSpPr>
            <p:cNvPr id="23" name="直接连接符 22"/>
            <p:cNvCxnSpPr/>
            <p:nvPr userDrawn="1"/>
          </p:nvCxnSpPr>
          <p:spPr>
            <a:xfrm>
              <a:off x="609600" y="779569"/>
              <a:ext cx="8126706" cy="0"/>
            </a:xfrm>
            <a:prstGeom prst="line">
              <a:avLst/>
            </a:prstGeom>
            <a:ln w="28575">
              <a:solidFill>
                <a:schemeClr val="accent1"/>
              </a:solidFill>
              <a:tailEnd type="none"/>
            </a:ln>
          </p:spPr>
          <p:style>
            <a:lnRef idx="1">
              <a:schemeClr val="dk1"/>
            </a:lnRef>
            <a:fillRef idx="0">
              <a:schemeClr val="dk1"/>
            </a:fillRef>
            <a:effectRef idx="0">
              <a:schemeClr val="dk1"/>
            </a:effectRef>
            <a:fontRef idx="minor">
              <a:schemeClr val="tx1"/>
            </a:fontRef>
          </p:style>
        </p:cxnSp>
      </p:grpSp>
      <p:grpSp>
        <p:nvGrpSpPr>
          <p:cNvPr id="24" name="组合 23"/>
          <p:cNvGrpSpPr/>
          <p:nvPr userDrawn="1"/>
        </p:nvGrpSpPr>
        <p:grpSpPr>
          <a:xfrm>
            <a:off x="0" y="6675437"/>
            <a:ext cx="12192001" cy="225273"/>
            <a:chOff x="0" y="6675437"/>
            <a:chExt cx="12192001" cy="225273"/>
          </a:xfrm>
        </p:grpSpPr>
        <p:sp>
          <p:nvSpPr>
            <p:cNvPr id="25" name="矩形 24"/>
            <p:cNvSpPr/>
            <p:nvPr userDrawn="1"/>
          </p:nvSpPr>
          <p:spPr>
            <a:xfrm>
              <a:off x="0" y="6675437"/>
              <a:ext cx="12192000" cy="182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矩形 25"/>
            <p:cNvSpPr/>
            <p:nvPr userDrawn="1"/>
          </p:nvSpPr>
          <p:spPr>
            <a:xfrm>
              <a:off x="1" y="6710210"/>
              <a:ext cx="12192000" cy="190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375977" y="1101936"/>
            <a:ext cx="5580000" cy="364818"/>
          </a:xfrm>
          <a:solidFill>
            <a:schemeClr val="accent1"/>
          </a:solidFill>
        </p:spPr>
        <p:txBody>
          <a:bodyPr anchor="ct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375977" y="1784303"/>
            <a:ext cx="5580000" cy="4341863"/>
          </a:xfrm>
        </p:spPr>
        <p:txBody>
          <a:bodyPr>
            <a:normAutofit/>
          </a:bodyPr>
          <a:lstStyle>
            <a:lvl1pPr>
              <a:defRPr sz="1400">
                <a:solidFill>
                  <a:schemeClr val="tx1"/>
                </a:solidFill>
              </a:defRPr>
            </a:lvl1pPr>
            <a:lvl2pPr>
              <a:defRPr sz="1200">
                <a:solidFill>
                  <a:schemeClr val="tx1"/>
                </a:solidFill>
                <a:latin typeface="楷体" panose="02010609060101010101" pitchFamily="49" charset="-122"/>
                <a:ea typeface="楷体" panose="02010609060101010101" pitchFamily="49" charset="-122"/>
              </a:defRPr>
            </a:lvl2pPr>
            <a:lvl3pPr>
              <a:defRPr sz="1100">
                <a:solidFill>
                  <a:schemeClr val="tx1"/>
                </a:solidFill>
                <a:latin typeface="楷体" panose="02010609060101010101" pitchFamily="49" charset="-122"/>
                <a:ea typeface="楷体" panose="02010609060101010101" pitchFamily="49" charset="-122"/>
              </a:defRPr>
            </a:lvl3pPr>
            <a:lvl4pPr>
              <a:defRPr sz="1050">
                <a:solidFill>
                  <a:schemeClr val="tx1"/>
                </a:solidFill>
                <a:latin typeface="楷体" panose="02010609060101010101" pitchFamily="49" charset="-122"/>
                <a:ea typeface="楷体" panose="02010609060101010101" pitchFamily="49" charset="-122"/>
              </a:defRPr>
            </a:lvl4pPr>
            <a:lvl5pPr>
              <a:defRPr sz="1050">
                <a:solidFill>
                  <a:schemeClr val="tx1"/>
                </a:solidFill>
                <a:latin typeface="楷体" panose="02010609060101010101" pitchFamily="49" charset="-122"/>
                <a:ea typeface="楷体" panose="02010609060101010101" pitchFamily="49" charset="-122"/>
              </a:defRPr>
            </a:lvl5pPr>
            <a:lvl6pPr>
              <a:defRPr sz="1600"/>
            </a:lvl6pPr>
            <a:lvl7pPr>
              <a:defRPr sz="1600"/>
            </a:lvl7pPr>
            <a:lvl8pPr>
              <a:defRPr sz="1600"/>
            </a:lvl8pPr>
            <a:lvl9pPr>
              <a:defRPr sz="1600"/>
            </a:lvl9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5" name="文本占位符 4"/>
          <p:cNvSpPr>
            <a:spLocks noGrp="1"/>
          </p:cNvSpPr>
          <p:nvPr>
            <p:ph type="body" sz="quarter" idx="3"/>
          </p:nvPr>
        </p:nvSpPr>
        <p:spPr>
          <a:xfrm>
            <a:off x="6236023" y="1101936"/>
            <a:ext cx="5580000" cy="364818"/>
          </a:xfrm>
          <a:solidFill>
            <a:schemeClr val="accent1"/>
          </a:solidFill>
        </p:spPr>
        <p:txBody>
          <a:bodyPr anchor="ct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dirty="0"/>
              <a:t>单击此处编辑母版文本样式</a:t>
            </a:r>
          </a:p>
        </p:txBody>
      </p:sp>
      <p:sp>
        <p:nvSpPr>
          <p:cNvPr id="6" name="内容占位符 5"/>
          <p:cNvSpPr>
            <a:spLocks noGrp="1"/>
          </p:cNvSpPr>
          <p:nvPr>
            <p:ph sz="quarter" idx="4"/>
          </p:nvPr>
        </p:nvSpPr>
        <p:spPr>
          <a:xfrm>
            <a:off x="6236023" y="1784303"/>
            <a:ext cx="5580000" cy="4341863"/>
          </a:xfrm>
        </p:spPr>
        <p:txBody>
          <a:bodyPr>
            <a:normAutofit/>
          </a:bodyPr>
          <a:lstStyle>
            <a:lvl1pPr>
              <a:defRPr sz="1400">
                <a:solidFill>
                  <a:schemeClr val="tx1"/>
                </a:solidFill>
              </a:defRPr>
            </a:lvl1pPr>
            <a:lvl2pPr>
              <a:defRPr sz="1200">
                <a:solidFill>
                  <a:schemeClr val="tx1"/>
                </a:solidFill>
                <a:latin typeface="楷体" panose="02010609060101010101" pitchFamily="49" charset="-122"/>
                <a:ea typeface="楷体" panose="02010609060101010101" pitchFamily="49" charset="-122"/>
              </a:defRPr>
            </a:lvl2pPr>
            <a:lvl3pPr>
              <a:defRPr sz="1100">
                <a:solidFill>
                  <a:schemeClr val="tx1"/>
                </a:solidFill>
                <a:latin typeface="楷体" panose="02010609060101010101" pitchFamily="49" charset="-122"/>
                <a:ea typeface="楷体" panose="02010609060101010101" pitchFamily="49" charset="-122"/>
              </a:defRPr>
            </a:lvl3pPr>
            <a:lvl4pPr>
              <a:defRPr sz="1050">
                <a:solidFill>
                  <a:schemeClr val="tx1"/>
                </a:solidFill>
                <a:latin typeface="楷体" panose="02010609060101010101" pitchFamily="49" charset="-122"/>
                <a:ea typeface="楷体" panose="02010609060101010101" pitchFamily="49" charset="-122"/>
              </a:defRPr>
            </a:lvl4pPr>
            <a:lvl5pPr>
              <a:defRPr sz="1050">
                <a:solidFill>
                  <a:schemeClr val="tx1"/>
                </a:solidFill>
                <a:latin typeface="楷体" panose="02010609060101010101" pitchFamily="49" charset="-122"/>
                <a:ea typeface="楷体" panose="02010609060101010101" pitchFamily="49" charset="-122"/>
              </a:defRPr>
            </a:lvl5pPr>
            <a:lvl6pPr>
              <a:defRPr sz="1600"/>
            </a:lvl6pPr>
            <a:lvl7pPr>
              <a:defRPr sz="1600"/>
            </a:lvl7pPr>
            <a:lvl8pPr>
              <a:defRPr sz="1600"/>
            </a:lvl8pPr>
            <a:lvl9pPr>
              <a:defRPr sz="1600"/>
            </a:lvl9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4" name="标题 1"/>
          <p:cNvSpPr>
            <a:spLocks noGrp="1"/>
          </p:cNvSpPr>
          <p:nvPr>
            <p:ph type="title"/>
          </p:nvPr>
        </p:nvSpPr>
        <p:spPr>
          <a:xfrm>
            <a:off x="609600" y="350500"/>
            <a:ext cx="8296128" cy="433890"/>
          </a:xfrm>
        </p:spPr>
        <p:txBody>
          <a:bodyPr>
            <a:normAutofit/>
          </a:bodyPr>
          <a:lstStyle>
            <a:lvl1pPr>
              <a:defRPr sz="2000"/>
            </a:lvl1pPr>
          </a:lstStyle>
          <a:p>
            <a:r>
              <a:rPr kumimoji="1" lang="zh-CN" altLang="en-US" dirty="0"/>
              <a:t>单击此处编辑母版标题样式</a:t>
            </a:r>
          </a:p>
        </p:txBody>
      </p:sp>
      <p:sp>
        <p:nvSpPr>
          <p:cNvPr id="16" name="幻灯片编号占位符 5"/>
          <p:cNvSpPr>
            <a:spLocks noGrp="1"/>
          </p:cNvSpPr>
          <p:nvPr>
            <p:ph type="sldNum" sz="quarter" idx="10"/>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17" name="页脚占位符 10"/>
          <p:cNvSpPr>
            <a:spLocks noGrp="1"/>
          </p:cNvSpPr>
          <p:nvPr>
            <p:ph type="ftr" sz="quarter" idx="11"/>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pic>
        <p:nvPicPr>
          <p:cNvPr id="11" name="图片 8" descr="untitled1.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8537" y="268288"/>
            <a:ext cx="1439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p:cNvGrpSpPr/>
          <p:nvPr userDrawn="1"/>
        </p:nvGrpSpPr>
        <p:grpSpPr>
          <a:xfrm>
            <a:off x="-12631" y="377293"/>
            <a:ext cx="524887" cy="402275"/>
            <a:chOff x="-12631" y="377293"/>
            <a:chExt cx="524887" cy="402275"/>
          </a:xfrm>
        </p:grpSpPr>
        <p:sp>
          <p:nvSpPr>
            <p:cNvPr id="20" name="流程图: 离页连接符 19"/>
            <p:cNvSpPr/>
            <p:nvPr userDrawn="1"/>
          </p:nvSpPr>
          <p:spPr>
            <a:xfrm rot="16200000">
              <a:off x="97347" y="364660"/>
              <a:ext cx="402275" cy="427542"/>
            </a:xfrm>
            <a:prstGeom prst="flowChartOffpageConnector">
              <a:avLst/>
            </a:prstGeom>
            <a:solidFill>
              <a:schemeClr val="accent4"/>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sp>
          <p:nvSpPr>
            <p:cNvPr id="21" name="流程图: 离页连接符 20"/>
            <p:cNvSpPr/>
            <p:nvPr userDrawn="1"/>
          </p:nvSpPr>
          <p:spPr>
            <a:xfrm rot="16200000">
              <a:off x="2" y="364660"/>
              <a:ext cx="402275" cy="427542"/>
            </a:xfrm>
            <a:prstGeom prst="flowChartOffpageConnector">
              <a:avLst/>
            </a:prstGeom>
            <a:solidFill>
              <a:schemeClr val="accent1"/>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grpSp>
      <p:grpSp>
        <p:nvGrpSpPr>
          <p:cNvPr id="22" name="组合 21"/>
          <p:cNvGrpSpPr/>
          <p:nvPr userDrawn="1"/>
        </p:nvGrpSpPr>
        <p:grpSpPr>
          <a:xfrm>
            <a:off x="609600" y="779569"/>
            <a:ext cx="9221656" cy="0"/>
            <a:chOff x="609600" y="779569"/>
            <a:chExt cx="9221656" cy="0"/>
          </a:xfrm>
        </p:grpSpPr>
        <p:cxnSp>
          <p:nvCxnSpPr>
            <p:cNvPr id="23" name="直接连接符 22"/>
            <p:cNvCxnSpPr/>
            <p:nvPr userDrawn="1"/>
          </p:nvCxnSpPr>
          <p:spPr>
            <a:xfrm>
              <a:off x="913429" y="779569"/>
              <a:ext cx="8917827" cy="0"/>
            </a:xfrm>
            <a:prstGeom prst="line">
              <a:avLst/>
            </a:prstGeom>
            <a:ln w="28575">
              <a:solidFill>
                <a:schemeClr val="accent4"/>
              </a:solidFill>
              <a:tailEnd type="none"/>
            </a:ln>
          </p:spPr>
          <p:style>
            <a:lnRef idx="1">
              <a:schemeClr val="dk1"/>
            </a:lnRef>
            <a:fillRef idx="0">
              <a:schemeClr val="dk1"/>
            </a:fillRef>
            <a:effectRef idx="0">
              <a:schemeClr val="dk1"/>
            </a:effectRef>
            <a:fontRef idx="minor">
              <a:schemeClr val="tx1"/>
            </a:fontRef>
          </p:style>
        </p:cxnSp>
        <p:cxnSp>
          <p:nvCxnSpPr>
            <p:cNvPr id="24" name="直接连接符 23"/>
            <p:cNvCxnSpPr/>
            <p:nvPr userDrawn="1"/>
          </p:nvCxnSpPr>
          <p:spPr>
            <a:xfrm>
              <a:off x="609600" y="779569"/>
              <a:ext cx="8126706" cy="0"/>
            </a:xfrm>
            <a:prstGeom prst="line">
              <a:avLst/>
            </a:prstGeom>
            <a:ln w="28575">
              <a:solidFill>
                <a:schemeClr val="accent1"/>
              </a:solidFill>
              <a:tailEnd type="none"/>
            </a:ln>
          </p:spPr>
          <p:style>
            <a:lnRef idx="1">
              <a:schemeClr val="dk1"/>
            </a:lnRef>
            <a:fillRef idx="0">
              <a:schemeClr val="dk1"/>
            </a:fillRef>
            <a:effectRef idx="0">
              <a:schemeClr val="dk1"/>
            </a:effectRef>
            <a:fontRef idx="minor">
              <a:schemeClr val="tx1"/>
            </a:fontRef>
          </p:style>
        </p:cxnSp>
      </p:grpSp>
      <p:grpSp>
        <p:nvGrpSpPr>
          <p:cNvPr id="25" name="组合 24"/>
          <p:cNvGrpSpPr/>
          <p:nvPr userDrawn="1"/>
        </p:nvGrpSpPr>
        <p:grpSpPr>
          <a:xfrm>
            <a:off x="0" y="6675437"/>
            <a:ext cx="12192001" cy="225273"/>
            <a:chOff x="0" y="6675437"/>
            <a:chExt cx="12192001" cy="225273"/>
          </a:xfrm>
        </p:grpSpPr>
        <p:sp>
          <p:nvSpPr>
            <p:cNvPr id="26" name="矩形 25"/>
            <p:cNvSpPr/>
            <p:nvPr userDrawn="1"/>
          </p:nvSpPr>
          <p:spPr>
            <a:xfrm>
              <a:off x="0" y="6675437"/>
              <a:ext cx="12192000" cy="182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7" name="矩形 26"/>
            <p:cNvSpPr/>
            <p:nvPr userDrawn="1"/>
          </p:nvSpPr>
          <p:spPr>
            <a:xfrm>
              <a:off x="1" y="6710210"/>
              <a:ext cx="12192000" cy="190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标题 1"/>
          <p:cNvSpPr>
            <a:spLocks noGrp="1"/>
          </p:cNvSpPr>
          <p:nvPr>
            <p:ph type="title"/>
          </p:nvPr>
        </p:nvSpPr>
        <p:spPr>
          <a:xfrm>
            <a:off x="609600" y="350500"/>
            <a:ext cx="8296128" cy="433890"/>
          </a:xfrm>
        </p:spPr>
        <p:txBody>
          <a:bodyPr>
            <a:normAutofit/>
          </a:bodyPr>
          <a:lstStyle>
            <a:lvl1pPr>
              <a:defRPr sz="2000"/>
            </a:lvl1pPr>
          </a:lstStyle>
          <a:p>
            <a:r>
              <a:rPr kumimoji="1" lang="zh-CN" altLang="en-US" dirty="0"/>
              <a:t>单击此处编辑母版标题样式</a:t>
            </a:r>
          </a:p>
        </p:txBody>
      </p:sp>
      <p:sp>
        <p:nvSpPr>
          <p:cNvPr id="12" name="幻灯片编号占位符 5"/>
          <p:cNvSpPr>
            <a:spLocks noGrp="1"/>
          </p:cNvSpPr>
          <p:nvPr>
            <p:ph type="sldNum" sz="quarter" idx="4"/>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13" name="页脚占位符 10"/>
          <p:cNvSpPr>
            <a:spLocks noGrp="1"/>
          </p:cNvSpPr>
          <p:nvPr>
            <p:ph type="ftr" sz="quarter" idx="3"/>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pic>
        <p:nvPicPr>
          <p:cNvPr id="7" name="图片 8" descr="untitled1.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8537" y="268288"/>
            <a:ext cx="1439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9"/>
          <p:cNvGrpSpPr/>
          <p:nvPr userDrawn="1"/>
        </p:nvGrpSpPr>
        <p:grpSpPr>
          <a:xfrm>
            <a:off x="-12631" y="377293"/>
            <a:ext cx="524887" cy="402275"/>
            <a:chOff x="-12631" y="377293"/>
            <a:chExt cx="524887" cy="402275"/>
          </a:xfrm>
        </p:grpSpPr>
        <p:sp>
          <p:nvSpPr>
            <p:cNvPr id="11" name="流程图: 离页连接符 10"/>
            <p:cNvSpPr/>
            <p:nvPr userDrawn="1"/>
          </p:nvSpPr>
          <p:spPr>
            <a:xfrm rot="16200000">
              <a:off x="97347" y="364660"/>
              <a:ext cx="402275" cy="427542"/>
            </a:xfrm>
            <a:prstGeom prst="flowChartOffpageConnector">
              <a:avLst/>
            </a:prstGeom>
            <a:solidFill>
              <a:schemeClr val="accent4"/>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sp>
          <p:nvSpPr>
            <p:cNvPr id="16" name="流程图: 离页连接符 15"/>
            <p:cNvSpPr/>
            <p:nvPr userDrawn="1"/>
          </p:nvSpPr>
          <p:spPr>
            <a:xfrm rot="16200000">
              <a:off x="2" y="364660"/>
              <a:ext cx="402275" cy="427542"/>
            </a:xfrm>
            <a:prstGeom prst="flowChartOffpageConnector">
              <a:avLst/>
            </a:prstGeom>
            <a:solidFill>
              <a:schemeClr val="accent1"/>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grpSp>
      <p:grpSp>
        <p:nvGrpSpPr>
          <p:cNvPr id="17" name="组合 16"/>
          <p:cNvGrpSpPr/>
          <p:nvPr userDrawn="1"/>
        </p:nvGrpSpPr>
        <p:grpSpPr>
          <a:xfrm>
            <a:off x="609600" y="779569"/>
            <a:ext cx="9221656" cy="0"/>
            <a:chOff x="609600" y="779569"/>
            <a:chExt cx="9221656" cy="0"/>
          </a:xfrm>
        </p:grpSpPr>
        <p:cxnSp>
          <p:nvCxnSpPr>
            <p:cNvPr id="18" name="直接连接符 17"/>
            <p:cNvCxnSpPr/>
            <p:nvPr userDrawn="1"/>
          </p:nvCxnSpPr>
          <p:spPr>
            <a:xfrm>
              <a:off x="913429" y="779569"/>
              <a:ext cx="8917827" cy="0"/>
            </a:xfrm>
            <a:prstGeom prst="line">
              <a:avLst/>
            </a:prstGeom>
            <a:ln w="28575">
              <a:solidFill>
                <a:schemeClr val="accent4"/>
              </a:solidFill>
              <a:tailEnd type="none"/>
            </a:ln>
          </p:spPr>
          <p:style>
            <a:lnRef idx="1">
              <a:schemeClr val="dk1"/>
            </a:lnRef>
            <a:fillRef idx="0">
              <a:schemeClr val="dk1"/>
            </a:fillRef>
            <a:effectRef idx="0">
              <a:schemeClr val="dk1"/>
            </a:effectRef>
            <a:fontRef idx="minor">
              <a:schemeClr val="tx1"/>
            </a:fontRef>
          </p:style>
        </p:cxnSp>
        <p:cxnSp>
          <p:nvCxnSpPr>
            <p:cNvPr id="19" name="直接连接符 18"/>
            <p:cNvCxnSpPr/>
            <p:nvPr userDrawn="1"/>
          </p:nvCxnSpPr>
          <p:spPr>
            <a:xfrm>
              <a:off x="609600" y="779569"/>
              <a:ext cx="8126706" cy="0"/>
            </a:xfrm>
            <a:prstGeom prst="line">
              <a:avLst/>
            </a:prstGeom>
            <a:ln w="28575">
              <a:solidFill>
                <a:schemeClr val="accent1"/>
              </a:solidFill>
              <a:tailEnd type="none"/>
            </a:ln>
          </p:spPr>
          <p:style>
            <a:lnRef idx="1">
              <a:schemeClr val="dk1"/>
            </a:lnRef>
            <a:fillRef idx="0">
              <a:schemeClr val="dk1"/>
            </a:fillRef>
            <a:effectRef idx="0">
              <a:schemeClr val="dk1"/>
            </a:effectRef>
            <a:fontRef idx="minor">
              <a:schemeClr val="tx1"/>
            </a:fontRef>
          </p:style>
        </p:cxnSp>
      </p:grpSp>
      <p:grpSp>
        <p:nvGrpSpPr>
          <p:cNvPr id="20" name="组合 19"/>
          <p:cNvGrpSpPr/>
          <p:nvPr userDrawn="1"/>
        </p:nvGrpSpPr>
        <p:grpSpPr>
          <a:xfrm>
            <a:off x="0" y="6675437"/>
            <a:ext cx="12192001" cy="225273"/>
            <a:chOff x="0" y="6675437"/>
            <a:chExt cx="12192001" cy="225273"/>
          </a:xfrm>
        </p:grpSpPr>
        <p:sp>
          <p:nvSpPr>
            <p:cNvPr id="21" name="矩形 20"/>
            <p:cNvSpPr/>
            <p:nvPr userDrawn="1"/>
          </p:nvSpPr>
          <p:spPr>
            <a:xfrm>
              <a:off x="0" y="6675437"/>
              <a:ext cx="12192000" cy="182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矩形 21"/>
            <p:cNvSpPr/>
            <p:nvPr userDrawn="1"/>
          </p:nvSpPr>
          <p:spPr>
            <a:xfrm>
              <a:off x="1" y="6710210"/>
              <a:ext cx="12192000" cy="190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8" name="幻灯片编号占位符 5"/>
          <p:cNvSpPr>
            <a:spLocks noGrp="1"/>
          </p:cNvSpPr>
          <p:nvPr>
            <p:ph type="sldNum" sz="quarter" idx="4"/>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9" name="页脚占位符 10"/>
          <p:cNvSpPr>
            <a:spLocks noGrp="1"/>
          </p:cNvSpPr>
          <p:nvPr>
            <p:ph type="ftr" sz="quarter" idx="3"/>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pic>
        <p:nvPicPr>
          <p:cNvPr id="4" name="图片 8" descr="untitled1.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8537" y="268288"/>
            <a:ext cx="1439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userDrawn="1"/>
        </p:nvGrpSpPr>
        <p:grpSpPr>
          <a:xfrm>
            <a:off x="0" y="6675437"/>
            <a:ext cx="12192001" cy="225273"/>
            <a:chOff x="0" y="6675437"/>
            <a:chExt cx="12192001" cy="225273"/>
          </a:xfrm>
        </p:grpSpPr>
        <p:sp>
          <p:nvSpPr>
            <p:cNvPr id="10" name="矩形 9"/>
            <p:cNvSpPr/>
            <p:nvPr userDrawn="1"/>
          </p:nvSpPr>
          <p:spPr>
            <a:xfrm>
              <a:off x="0" y="6675437"/>
              <a:ext cx="12192000" cy="182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矩形 10"/>
            <p:cNvSpPr/>
            <p:nvPr userDrawn="1"/>
          </p:nvSpPr>
          <p:spPr>
            <a:xfrm>
              <a:off x="1" y="6710210"/>
              <a:ext cx="12192000" cy="190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标题 1"/>
          <p:cNvSpPr>
            <a:spLocks noGrp="1"/>
          </p:cNvSpPr>
          <p:nvPr>
            <p:ph type="title"/>
          </p:nvPr>
        </p:nvSpPr>
        <p:spPr>
          <a:xfrm>
            <a:off x="609600" y="350500"/>
            <a:ext cx="8296128" cy="433890"/>
          </a:xfrm>
        </p:spPr>
        <p:txBody>
          <a:bodyPr>
            <a:normAutofit/>
          </a:bodyPr>
          <a:lstStyle>
            <a:lvl1pPr>
              <a:defRPr sz="2000"/>
            </a:lvl1pPr>
          </a:lstStyle>
          <a:p>
            <a:r>
              <a:rPr kumimoji="1" lang="zh-CN" altLang="en-US" dirty="0"/>
              <a:t>单击此处编辑母版标题样式</a:t>
            </a:r>
          </a:p>
        </p:txBody>
      </p:sp>
      <p:sp>
        <p:nvSpPr>
          <p:cNvPr id="9" name="内容占位符 2"/>
          <p:cNvSpPr>
            <a:spLocks noGrp="1"/>
          </p:cNvSpPr>
          <p:nvPr>
            <p:ph idx="1"/>
          </p:nvPr>
        </p:nvSpPr>
        <p:spPr>
          <a:xfrm>
            <a:off x="375977" y="1109349"/>
            <a:ext cx="3860800" cy="4964262"/>
          </a:xfrm>
        </p:spPr>
        <p:txBody>
          <a:bodyPr>
            <a:normAutofit/>
          </a:bodyPr>
          <a:lstStyle>
            <a:lvl1pPr>
              <a:defRPr sz="14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0" name="内容占位符 2"/>
          <p:cNvSpPr>
            <a:spLocks noGrp="1"/>
          </p:cNvSpPr>
          <p:nvPr>
            <p:ph idx="13"/>
          </p:nvPr>
        </p:nvSpPr>
        <p:spPr>
          <a:xfrm>
            <a:off x="4639318" y="1109349"/>
            <a:ext cx="7176705" cy="4964262"/>
          </a:xfrm>
        </p:spPr>
        <p:txBody>
          <a:bodyPr>
            <a:normAutofit/>
          </a:bodyPr>
          <a:lstStyle>
            <a:lvl1pPr>
              <a:defRPr sz="14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6" name="幻灯片编号占位符 5"/>
          <p:cNvSpPr>
            <a:spLocks noGrp="1"/>
          </p:cNvSpPr>
          <p:nvPr>
            <p:ph type="sldNum" sz="quarter" idx="4"/>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17" name="页脚占位符 10"/>
          <p:cNvSpPr>
            <a:spLocks noGrp="1"/>
          </p:cNvSpPr>
          <p:nvPr>
            <p:ph type="ftr" sz="quarter" idx="3"/>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pic>
        <p:nvPicPr>
          <p:cNvPr id="11" name="图片 8" descr="untitled1.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8537" y="268288"/>
            <a:ext cx="1439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
          <p:cNvGrpSpPr/>
          <p:nvPr userDrawn="1"/>
        </p:nvGrpSpPr>
        <p:grpSpPr>
          <a:xfrm>
            <a:off x="-12631" y="377293"/>
            <a:ext cx="524887" cy="402275"/>
            <a:chOff x="-12631" y="377293"/>
            <a:chExt cx="524887" cy="402275"/>
          </a:xfrm>
        </p:grpSpPr>
        <p:sp>
          <p:nvSpPr>
            <p:cNvPr id="15" name="流程图: 离页连接符 14"/>
            <p:cNvSpPr/>
            <p:nvPr userDrawn="1"/>
          </p:nvSpPr>
          <p:spPr>
            <a:xfrm rot="16200000">
              <a:off x="97347" y="364660"/>
              <a:ext cx="402275" cy="427542"/>
            </a:xfrm>
            <a:prstGeom prst="flowChartOffpageConnector">
              <a:avLst/>
            </a:prstGeom>
            <a:solidFill>
              <a:schemeClr val="accent4"/>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sp>
          <p:nvSpPr>
            <p:cNvPr id="20" name="流程图: 离页连接符 19"/>
            <p:cNvSpPr/>
            <p:nvPr userDrawn="1"/>
          </p:nvSpPr>
          <p:spPr>
            <a:xfrm rot="16200000">
              <a:off x="2" y="364660"/>
              <a:ext cx="402275" cy="427542"/>
            </a:xfrm>
            <a:prstGeom prst="flowChartOffpageConnector">
              <a:avLst/>
            </a:prstGeom>
            <a:solidFill>
              <a:schemeClr val="accent1"/>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grpSp>
      <p:grpSp>
        <p:nvGrpSpPr>
          <p:cNvPr id="21" name="组合 20"/>
          <p:cNvGrpSpPr/>
          <p:nvPr userDrawn="1"/>
        </p:nvGrpSpPr>
        <p:grpSpPr>
          <a:xfrm>
            <a:off x="609600" y="779569"/>
            <a:ext cx="9221656" cy="0"/>
            <a:chOff x="609600" y="779569"/>
            <a:chExt cx="9221656" cy="0"/>
          </a:xfrm>
        </p:grpSpPr>
        <p:cxnSp>
          <p:nvCxnSpPr>
            <p:cNvPr id="22" name="直接连接符 21"/>
            <p:cNvCxnSpPr/>
            <p:nvPr userDrawn="1"/>
          </p:nvCxnSpPr>
          <p:spPr>
            <a:xfrm>
              <a:off x="913429" y="779569"/>
              <a:ext cx="8917827" cy="0"/>
            </a:xfrm>
            <a:prstGeom prst="line">
              <a:avLst/>
            </a:prstGeom>
            <a:ln w="28575">
              <a:solidFill>
                <a:schemeClr val="accent4"/>
              </a:solidFill>
              <a:tailEnd type="none"/>
            </a:ln>
          </p:spPr>
          <p:style>
            <a:lnRef idx="1">
              <a:schemeClr val="dk1"/>
            </a:lnRef>
            <a:fillRef idx="0">
              <a:schemeClr val="dk1"/>
            </a:fillRef>
            <a:effectRef idx="0">
              <a:schemeClr val="dk1"/>
            </a:effectRef>
            <a:fontRef idx="minor">
              <a:schemeClr val="tx1"/>
            </a:fontRef>
          </p:style>
        </p:cxnSp>
        <p:cxnSp>
          <p:nvCxnSpPr>
            <p:cNvPr id="23" name="直接连接符 22"/>
            <p:cNvCxnSpPr/>
            <p:nvPr userDrawn="1"/>
          </p:nvCxnSpPr>
          <p:spPr>
            <a:xfrm>
              <a:off x="609600" y="779569"/>
              <a:ext cx="8126706" cy="0"/>
            </a:xfrm>
            <a:prstGeom prst="line">
              <a:avLst/>
            </a:prstGeom>
            <a:ln w="28575">
              <a:solidFill>
                <a:schemeClr val="accent1"/>
              </a:solidFill>
              <a:tailEnd type="none"/>
            </a:ln>
          </p:spPr>
          <p:style>
            <a:lnRef idx="1">
              <a:schemeClr val="dk1"/>
            </a:lnRef>
            <a:fillRef idx="0">
              <a:schemeClr val="dk1"/>
            </a:fillRef>
            <a:effectRef idx="0">
              <a:schemeClr val="dk1"/>
            </a:effectRef>
            <a:fontRef idx="minor">
              <a:schemeClr val="tx1"/>
            </a:fontRef>
          </p:style>
        </p:cxnSp>
      </p:grpSp>
      <p:grpSp>
        <p:nvGrpSpPr>
          <p:cNvPr id="24" name="组合 23"/>
          <p:cNvGrpSpPr/>
          <p:nvPr userDrawn="1"/>
        </p:nvGrpSpPr>
        <p:grpSpPr>
          <a:xfrm>
            <a:off x="0" y="6675437"/>
            <a:ext cx="12192001" cy="225273"/>
            <a:chOff x="0" y="6675437"/>
            <a:chExt cx="12192001" cy="225273"/>
          </a:xfrm>
        </p:grpSpPr>
        <p:sp>
          <p:nvSpPr>
            <p:cNvPr id="25" name="矩形 24"/>
            <p:cNvSpPr/>
            <p:nvPr userDrawn="1"/>
          </p:nvSpPr>
          <p:spPr>
            <a:xfrm>
              <a:off x="0" y="6675437"/>
              <a:ext cx="12192000" cy="182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矩形 25"/>
            <p:cNvSpPr/>
            <p:nvPr userDrawn="1"/>
          </p:nvSpPr>
          <p:spPr>
            <a:xfrm>
              <a:off x="1" y="6710210"/>
              <a:ext cx="12192000" cy="190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11" name="幻灯片编号占位符 5"/>
          <p:cNvSpPr>
            <a:spLocks noGrp="1"/>
          </p:cNvSpPr>
          <p:nvPr>
            <p:ph type="sldNum" sz="quarter" idx="4"/>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12" name="页脚占位符 10"/>
          <p:cNvSpPr>
            <a:spLocks noGrp="1"/>
          </p:cNvSpPr>
          <p:nvPr>
            <p:ph type="ftr" sz="quarter" idx="3"/>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pic>
        <p:nvPicPr>
          <p:cNvPr id="7" name="图片 8" descr="untitled1.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8537" y="268288"/>
            <a:ext cx="1439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9"/>
          <p:cNvGrpSpPr/>
          <p:nvPr userDrawn="1"/>
        </p:nvGrpSpPr>
        <p:grpSpPr>
          <a:xfrm>
            <a:off x="-12631" y="377293"/>
            <a:ext cx="524887" cy="402275"/>
            <a:chOff x="-12631" y="377293"/>
            <a:chExt cx="524887" cy="402275"/>
          </a:xfrm>
        </p:grpSpPr>
        <p:sp>
          <p:nvSpPr>
            <p:cNvPr id="15" name="流程图: 离页连接符 14"/>
            <p:cNvSpPr/>
            <p:nvPr userDrawn="1"/>
          </p:nvSpPr>
          <p:spPr>
            <a:xfrm rot="16200000">
              <a:off x="97347" y="364660"/>
              <a:ext cx="402275" cy="427542"/>
            </a:xfrm>
            <a:prstGeom prst="flowChartOffpageConnector">
              <a:avLst/>
            </a:prstGeom>
            <a:solidFill>
              <a:schemeClr val="accent4"/>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sp>
          <p:nvSpPr>
            <p:cNvPr id="16" name="流程图: 离页连接符 15"/>
            <p:cNvSpPr/>
            <p:nvPr userDrawn="1"/>
          </p:nvSpPr>
          <p:spPr>
            <a:xfrm rot="16200000">
              <a:off x="2" y="364660"/>
              <a:ext cx="402275" cy="427542"/>
            </a:xfrm>
            <a:prstGeom prst="flowChartOffpageConnector">
              <a:avLst/>
            </a:prstGeom>
            <a:solidFill>
              <a:schemeClr val="accent1"/>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a:p>
          </p:txBody>
        </p:sp>
      </p:grpSp>
      <p:grpSp>
        <p:nvGrpSpPr>
          <p:cNvPr id="17" name="组合 16"/>
          <p:cNvGrpSpPr/>
          <p:nvPr userDrawn="1"/>
        </p:nvGrpSpPr>
        <p:grpSpPr>
          <a:xfrm>
            <a:off x="609600" y="779569"/>
            <a:ext cx="9221656" cy="0"/>
            <a:chOff x="609600" y="779569"/>
            <a:chExt cx="9221656" cy="0"/>
          </a:xfrm>
        </p:grpSpPr>
        <p:cxnSp>
          <p:nvCxnSpPr>
            <p:cNvPr id="18" name="直接连接符 17"/>
            <p:cNvCxnSpPr/>
            <p:nvPr userDrawn="1"/>
          </p:nvCxnSpPr>
          <p:spPr>
            <a:xfrm>
              <a:off x="913429" y="779569"/>
              <a:ext cx="8917827" cy="0"/>
            </a:xfrm>
            <a:prstGeom prst="line">
              <a:avLst/>
            </a:prstGeom>
            <a:ln w="28575">
              <a:solidFill>
                <a:schemeClr val="accent4"/>
              </a:solidFill>
              <a:tailEnd type="none"/>
            </a:ln>
          </p:spPr>
          <p:style>
            <a:lnRef idx="1">
              <a:schemeClr val="dk1"/>
            </a:lnRef>
            <a:fillRef idx="0">
              <a:schemeClr val="dk1"/>
            </a:fillRef>
            <a:effectRef idx="0">
              <a:schemeClr val="dk1"/>
            </a:effectRef>
            <a:fontRef idx="minor">
              <a:schemeClr val="tx1"/>
            </a:fontRef>
          </p:style>
        </p:cxnSp>
        <p:cxnSp>
          <p:nvCxnSpPr>
            <p:cNvPr id="19" name="直接连接符 18"/>
            <p:cNvCxnSpPr/>
            <p:nvPr userDrawn="1"/>
          </p:nvCxnSpPr>
          <p:spPr>
            <a:xfrm>
              <a:off x="609600" y="779569"/>
              <a:ext cx="8126706" cy="0"/>
            </a:xfrm>
            <a:prstGeom prst="line">
              <a:avLst/>
            </a:prstGeom>
            <a:ln w="28575">
              <a:solidFill>
                <a:schemeClr val="accent1"/>
              </a:solidFill>
              <a:tailEnd type="none"/>
            </a:ln>
          </p:spPr>
          <p:style>
            <a:lnRef idx="1">
              <a:schemeClr val="dk1"/>
            </a:lnRef>
            <a:fillRef idx="0">
              <a:schemeClr val="dk1"/>
            </a:fillRef>
            <a:effectRef idx="0">
              <a:schemeClr val="dk1"/>
            </a:effectRef>
            <a:fontRef idx="minor">
              <a:schemeClr val="tx1"/>
            </a:fontRef>
          </p:style>
        </p:cxnSp>
      </p:grpSp>
      <p:sp>
        <p:nvSpPr>
          <p:cNvPr id="20" name="标题 1"/>
          <p:cNvSpPr>
            <a:spLocks noGrp="1"/>
          </p:cNvSpPr>
          <p:nvPr>
            <p:ph type="title"/>
          </p:nvPr>
        </p:nvSpPr>
        <p:spPr>
          <a:xfrm>
            <a:off x="609600" y="350500"/>
            <a:ext cx="8296128" cy="433890"/>
          </a:xfrm>
        </p:spPr>
        <p:txBody>
          <a:bodyPr>
            <a:normAutofit/>
          </a:bodyPr>
          <a:lstStyle>
            <a:lvl1pPr>
              <a:defRPr sz="2000"/>
            </a:lvl1pPr>
          </a:lstStyle>
          <a:p>
            <a:r>
              <a:rPr kumimoji="1" lang="zh-CN" altLang="en-US" dirty="0"/>
              <a:t>单击此处编辑母版标题样式</a:t>
            </a:r>
          </a:p>
        </p:txBody>
      </p:sp>
      <p:grpSp>
        <p:nvGrpSpPr>
          <p:cNvPr id="21" name="组合 20"/>
          <p:cNvGrpSpPr/>
          <p:nvPr userDrawn="1"/>
        </p:nvGrpSpPr>
        <p:grpSpPr>
          <a:xfrm>
            <a:off x="0" y="6675437"/>
            <a:ext cx="12192001" cy="225273"/>
            <a:chOff x="0" y="6675437"/>
            <a:chExt cx="12192001" cy="225273"/>
          </a:xfrm>
        </p:grpSpPr>
        <p:sp>
          <p:nvSpPr>
            <p:cNvPr id="22" name="矩形 21"/>
            <p:cNvSpPr/>
            <p:nvPr userDrawn="1"/>
          </p:nvSpPr>
          <p:spPr>
            <a:xfrm>
              <a:off x="0" y="6675437"/>
              <a:ext cx="12192000" cy="182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 name="矩形 22"/>
            <p:cNvSpPr/>
            <p:nvPr userDrawn="1"/>
          </p:nvSpPr>
          <p:spPr>
            <a:xfrm>
              <a:off x="1" y="6710210"/>
              <a:ext cx="12192000" cy="190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6835" y="304198"/>
            <a:ext cx="7277466" cy="480195"/>
          </a:xfrm>
          <a:prstGeom prst="rect">
            <a:avLst/>
          </a:prstGeom>
        </p:spPr>
        <p:txBody>
          <a:bodyPr vert="horz" lIns="91440" tIns="45720" rIns="91440" bIns="45720" rtlCol="0" anchor="ctr">
            <a:normAutofit/>
          </a:bodyPr>
          <a:lstStyle/>
          <a:p>
            <a:r>
              <a:rPr kumimoji="1" lang="zh-CN" altLang="en-US" dirty="0"/>
              <a:t>主题或主标题放置位置</a:t>
            </a:r>
          </a:p>
        </p:txBody>
      </p:sp>
      <p:sp>
        <p:nvSpPr>
          <p:cNvPr id="3" name="文本占位符 2"/>
          <p:cNvSpPr>
            <a:spLocks noGrp="1"/>
          </p:cNvSpPr>
          <p:nvPr>
            <p:ph type="body" idx="1"/>
          </p:nvPr>
        </p:nvSpPr>
        <p:spPr>
          <a:xfrm>
            <a:off x="365218" y="1100471"/>
            <a:ext cx="11461565" cy="4973140"/>
          </a:xfrm>
          <a:prstGeom prst="rect">
            <a:avLst/>
          </a:prstGeom>
        </p:spPr>
        <p:txBody>
          <a:bodyPr vert="horz" lIns="91440" tIns="45720" rIns="91440" bIns="45720" rtlCol="0">
            <a:normAutofit/>
          </a:bodyPr>
          <a:lstStyle/>
          <a:p>
            <a:pPr lvl="0"/>
            <a:r>
              <a:rPr kumimoji="1" lang="zh-CN" altLang="en-US" dirty="0"/>
              <a:t>内文文字排版位置</a:t>
            </a:r>
          </a:p>
        </p:txBody>
      </p:sp>
      <p:sp>
        <p:nvSpPr>
          <p:cNvPr id="9" name="幻灯片编号占位符 5"/>
          <p:cNvSpPr>
            <a:spLocks noGrp="1"/>
          </p:cNvSpPr>
          <p:nvPr>
            <p:ph type="sldNum" sz="quarter" idx="4"/>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11" name="页脚占位符 10"/>
          <p:cNvSpPr>
            <a:spLocks noGrp="1"/>
          </p:cNvSpPr>
          <p:nvPr>
            <p:ph type="ftr" sz="quarter" idx="3"/>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dt="0"/>
  <p:txStyles>
    <p:titleStyle>
      <a:lvl1pPr algn="l" defTabSz="457200" rtl="0" eaLnBrk="1" latinLnBrk="0" hangingPunct="1">
        <a:spcBef>
          <a:spcPct val="0"/>
        </a:spcBef>
        <a:buNone/>
        <a:defRPr sz="2000" b="1" kern="1200">
          <a:solidFill>
            <a:schemeClr val="tx1"/>
          </a:solidFill>
          <a:latin typeface="+mj-ea"/>
          <a:ea typeface="+mj-ea"/>
          <a:cs typeface="+mj-cs"/>
        </a:defRPr>
      </a:lvl1pPr>
    </p:titleStyle>
    <p:bodyStyle>
      <a:lvl1pPr marL="342900" indent="-342900" algn="l" defTabSz="457200" rtl="0" eaLnBrk="1" latinLnBrk="0" hangingPunct="1">
        <a:spcBef>
          <a:spcPct val="20000"/>
        </a:spcBef>
        <a:buFont typeface="Arial" panose="020B0604020202020204"/>
        <a:buChar char="•"/>
        <a:defRPr sz="1400" kern="1200">
          <a:solidFill>
            <a:schemeClr val="tx1">
              <a:lumMod val="50000"/>
              <a:lumOff val="50000"/>
            </a:schemeClr>
          </a:solidFill>
          <a:latin typeface="微软雅黑 Light" panose="020B0502040204020203" pitchFamily="34" charset="-122"/>
          <a:ea typeface="微软雅黑 Light" panose="020B0502040204020203" pitchFamily="34" charset="-122"/>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6835" y="304198"/>
            <a:ext cx="7277466" cy="480195"/>
          </a:xfrm>
          <a:prstGeom prst="rect">
            <a:avLst/>
          </a:prstGeom>
        </p:spPr>
        <p:txBody>
          <a:bodyPr vert="horz" lIns="91440" tIns="45720" rIns="91440" bIns="45720" rtlCol="0" anchor="ctr">
            <a:normAutofit/>
          </a:bodyPr>
          <a:lstStyle/>
          <a:p>
            <a:r>
              <a:rPr kumimoji="1" lang="zh-CN" altLang="en-US" dirty="0"/>
              <a:t>主题或主标题放置位置</a:t>
            </a:r>
          </a:p>
        </p:txBody>
      </p:sp>
      <p:sp>
        <p:nvSpPr>
          <p:cNvPr id="3" name="文本占位符 2"/>
          <p:cNvSpPr>
            <a:spLocks noGrp="1"/>
          </p:cNvSpPr>
          <p:nvPr>
            <p:ph type="body" idx="1"/>
          </p:nvPr>
        </p:nvSpPr>
        <p:spPr>
          <a:xfrm>
            <a:off x="365218" y="1100471"/>
            <a:ext cx="11461565" cy="4973140"/>
          </a:xfrm>
          <a:prstGeom prst="rect">
            <a:avLst/>
          </a:prstGeom>
        </p:spPr>
        <p:txBody>
          <a:bodyPr vert="horz" lIns="91440" tIns="45720" rIns="91440" bIns="45720" rtlCol="0">
            <a:normAutofit/>
          </a:bodyPr>
          <a:lstStyle/>
          <a:p>
            <a:pPr lvl="0"/>
            <a:r>
              <a:rPr kumimoji="1" lang="zh-CN" altLang="en-US" dirty="0"/>
              <a:t>内文文字排版位置</a:t>
            </a:r>
          </a:p>
        </p:txBody>
      </p:sp>
      <p:sp>
        <p:nvSpPr>
          <p:cNvPr id="9" name="幻灯片编号占位符 5"/>
          <p:cNvSpPr>
            <a:spLocks noGrp="1"/>
          </p:cNvSpPr>
          <p:nvPr>
            <p:ph type="sldNum" sz="quarter" idx="4"/>
          </p:nvPr>
        </p:nvSpPr>
        <p:spPr>
          <a:xfrm>
            <a:off x="8981983" y="6440335"/>
            <a:ext cx="2844800" cy="365125"/>
          </a:xfrm>
          <a:prstGeom prst="rect">
            <a:avLst/>
          </a:prstGeom>
        </p:spPr>
        <p:txBody>
          <a:bodyPr/>
          <a:lstStyle>
            <a:lvl1pPr algn="r">
              <a:defRPr sz="1200">
                <a:solidFill>
                  <a:schemeClr val="accent3"/>
                </a:solidFill>
                <a:latin typeface="楷体" panose="02010609060101010101" pitchFamily="49" charset="-122"/>
                <a:ea typeface="楷体" panose="02010609060101010101" pitchFamily="49" charset="-122"/>
              </a:defRPr>
            </a:lvl1pPr>
          </a:lstStyle>
          <a:p>
            <a:fld id="{6FF3D5E9-4464-5442-9BA9-B0E07FC7B685}" type="slidenum">
              <a:rPr kumimoji="1" lang="zh-CN" altLang="en-US" smtClean="0"/>
              <a:t>‹#›</a:t>
            </a:fld>
            <a:endParaRPr kumimoji="1" lang="zh-CN" altLang="en-US" dirty="0"/>
          </a:p>
        </p:txBody>
      </p:sp>
      <p:sp>
        <p:nvSpPr>
          <p:cNvPr id="11" name="页脚占位符 10"/>
          <p:cNvSpPr>
            <a:spLocks noGrp="1"/>
          </p:cNvSpPr>
          <p:nvPr>
            <p:ph type="ftr" sz="quarter" idx="3"/>
          </p:nvPr>
        </p:nvSpPr>
        <p:spPr>
          <a:xfrm>
            <a:off x="365218" y="6440334"/>
            <a:ext cx="8238540" cy="365125"/>
          </a:xfrm>
          <a:prstGeom prst="rect">
            <a:avLst/>
          </a:prstGeom>
        </p:spPr>
        <p:txBody>
          <a:bodyPr/>
          <a:lstStyle>
            <a:lvl1pPr algn="l">
              <a:defRPr kumimoji="1" lang="zh-CN" altLang="en-US" sz="1200" smtClean="0">
                <a:solidFill>
                  <a:schemeClr val="accent3"/>
                </a:solidFill>
                <a:latin typeface="楷体" panose="02010609060101010101" pitchFamily="49" charset="-122"/>
                <a:ea typeface="楷体" panose="02010609060101010101" pitchFamily="49" charset="-122"/>
              </a:defRPr>
            </a:lvl1pPr>
          </a:lstStyle>
          <a:p>
            <a:r>
              <a:rPr lang="zh-CN" altLang="en-US" dirty="0"/>
              <a:t>资料来源：华西证券研究所</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hdr="0" dt="0"/>
  <p:txStyles>
    <p:titleStyle>
      <a:lvl1pPr algn="l" defTabSz="457200" rtl="0" eaLnBrk="1" latinLnBrk="0" hangingPunct="1">
        <a:spcBef>
          <a:spcPct val="0"/>
        </a:spcBef>
        <a:buNone/>
        <a:defRPr sz="2000" b="1" kern="1200">
          <a:solidFill>
            <a:schemeClr val="tx1"/>
          </a:solidFill>
          <a:latin typeface="+mj-ea"/>
          <a:ea typeface="+mj-ea"/>
          <a:cs typeface="+mj-cs"/>
        </a:defRPr>
      </a:lvl1pPr>
    </p:titleStyle>
    <p:bodyStyle>
      <a:lvl1pPr marL="342900" indent="-342900" algn="l" defTabSz="457200" rtl="0" eaLnBrk="1" latinLnBrk="0" hangingPunct="1">
        <a:spcBef>
          <a:spcPct val="20000"/>
        </a:spcBef>
        <a:buFont typeface="Arial" panose="020B0604020202020204"/>
        <a:buChar char="•"/>
        <a:defRPr sz="1400" kern="1200">
          <a:solidFill>
            <a:schemeClr val="tx1">
              <a:lumMod val="50000"/>
              <a:lumOff val="50000"/>
            </a:schemeClr>
          </a:solidFill>
          <a:latin typeface="微软雅黑 Light" panose="020B0502040204020203" pitchFamily="34" charset="-122"/>
          <a:ea typeface="微软雅黑 Light" panose="020B0502040204020203" pitchFamily="34" charset="-122"/>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3.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2973187"/>
            <a:ext cx="12192000" cy="3884813"/>
          </a:xfrm>
          <a:prstGeom prst="rect">
            <a:avLst/>
          </a:prstGeom>
          <a:blipFill dpi="0" rotWithShape="1">
            <a:blip r:embed="rId2">
              <a:alphaModFix amt="80000"/>
              <a:duotone>
                <a:schemeClr val="accent2">
                  <a:shade val="45000"/>
                  <a:satMod val="135000"/>
                </a:schemeClr>
                <a:prstClr val="white"/>
              </a:duotone>
            </a:blip>
            <a:srcRect/>
            <a:stretch>
              <a:fillRect l="1" t="-25827" r="-937" b="-579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mn-lt"/>
              <a:ea typeface="微软雅黑" panose="020B0503020204020204" pitchFamily="34" charset="-122"/>
              <a:cs typeface="+mn-cs"/>
            </a:endParaRPr>
          </a:p>
        </p:txBody>
      </p:sp>
      <p:sp>
        <p:nvSpPr>
          <p:cNvPr id="12296" name="Rectangle 4"/>
          <p:cNvSpPr>
            <a:spLocks noChangeArrowheads="1"/>
          </p:cNvSpPr>
          <p:nvPr/>
        </p:nvSpPr>
        <p:spPr bwMode="auto">
          <a:xfrm>
            <a:off x="3440113" y="6423025"/>
            <a:ext cx="85471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defRPr>
                <a:solidFill>
                  <a:schemeClr val="tx1"/>
                </a:solidFill>
                <a:latin typeface="Arial" panose="020B0604020202020204" pitchFamily="34" charset="0"/>
                <a:ea typeface="微软雅黑" panose="020B0503020204020204" pitchFamily="34" charset="-122"/>
              </a:defRPr>
            </a:lvl1pPr>
            <a:lvl2pPr marL="742950" indent="-285750">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defRPr>
                <a:solidFill>
                  <a:schemeClr val="tx1"/>
                </a:solidFill>
                <a:latin typeface="Arial" panose="020B0604020202020204" pitchFamily="34" charset="0"/>
                <a:ea typeface="微软雅黑" panose="020B0503020204020204" pitchFamily="34" charset="-122"/>
              </a:defRPr>
            </a:lvl2pPr>
            <a:lvl3pPr marL="1143000" indent="-228600">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defRPr>
                <a:solidFill>
                  <a:schemeClr val="tx1"/>
                </a:solidFill>
                <a:latin typeface="Arial" panose="020B0604020202020204" pitchFamily="34" charset="0"/>
                <a:ea typeface="微软雅黑" panose="020B0503020204020204" pitchFamily="34" charset="-122"/>
              </a:defRPr>
            </a:lvl3pPr>
            <a:lvl4pPr marL="1600200" indent="-228600">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defRPr>
                <a:solidFill>
                  <a:schemeClr val="tx1"/>
                </a:solidFill>
                <a:latin typeface="Arial" panose="020B0604020202020204" pitchFamily="34" charset="0"/>
                <a:ea typeface="微软雅黑" panose="020B0503020204020204" pitchFamily="34" charset="-122"/>
              </a:defRPr>
            </a:lvl4pPr>
            <a:lvl5pPr marL="2057400" indent="-228600">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defRPr>
                <a:solidFill>
                  <a:schemeClr val="tx1"/>
                </a:solidFill>
                <a:latin typeface="Arial" panose="020B0604020202020204" pitchFamily="34" charset="0"/>
                <a:ea typeface="微软雅黑" panose="020B0503020204020204" pitchFamily="34" charset="-122"/>
              </a:defRPr>
            </a:lvl9pPr>
          </a:lstStyle>
          <a:p>
            <a:pPr marL="0" marR="0" lvl="0" indent="0" algn="r" defTabSz="457200" rtl="0" eaLnBrk="1" fontAlgn="auto" latinLnBrk="0" hangingPunct="1">
              <a:lnSpc>
                <a:spcPct val="120000"/>
              </a:lnSpc>
              <a:spcBef>
                <a:spcPts val="0"/>
              </a:spcBef>
              <a:spcAft>
                <a:spcPts val="0"/>
              </a:spcAft>
              <a:buClrTx/>
              <a:buSzTx/>
              <a:buFontTx/>
              <a:buNone/>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defRPr/>
            </a:pPr>
            <a:r>
              <a:rPr kumimoji="0" lang="zh-CN" altLang="en-US" sz="1400" b="1" i="0" u="none" strike="noStrike" kern="1200" cap="none" spc="0" normalizeH="0" baseline="0" noProof="0" dirty="0">
                <a:ln>
                  <a:noFill/>
                </a:ln>
                <a:solidFill>
                  <a:srgbClr val="808080"/>
                </a:solidFill>
                <a:effectLst/>
                <a:uLnTx/>
                <a:uFillTx/>
                <a:latin typeface="楷体" panose="02010609060101010101" pitchFamily="49" charset="-122"/>
                <a:ea typeface="楷体" panose="02010609060101010101" pitchFamily="49" charset="-122"/>
                <a:cs typeface="+mn-cs"/>
              </a:rPr>
              <a:t>请仔细阅读在本报告尾部的重要法律声明</a:t>
            </a:r>
            <a:endParaRPr kumimoji="0" lang="zh-CN" altLang="zh-CN" sz="1400" b="1" i="0" u="none" strike="noStrike" kern="1200" cap="none" spc="0" normalizeH="0" baseline="0" noProof="0" dirty="0">
              <a:ln>
                <a:noFill/>
              </a:ln>
              <a:solidFill>
                <a:srgbClr val="808080"/>
              </a:solidFill>
              <a:effectLst/>
              <a:uLnTx/>
              <a:uFillTx/>
              <a:latin typeface="楷体" panose="02010609060101010101" pitchFamily="49" charset="-122"/>
              <a:ea typeface="楷体" panose="02010609060101010101" pitchFamily="49" charset="-122"/>
              <a:cs typeface="+mn-cs"/>
            </a:endParaRPr>
          </a:p>
        </p:txBody>
      </p:sp>
      <p:pic>
        <p:nvPicPr>
          <p:cNvPr id="12297" name="图片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 y="285750"/>
            <a:ext cx="338931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1">
            <a:extLst>
              <a:ext uri="{FF2B5EF4-FFF2-40B4-BE49-F238E27FC236}">
                <a16:creationId xmlns:a16="http://schemas.microsoft.com/office/drawing/2014/main" id="{325941BF-F197-5AF3-85EC-935236F008D2}"/>
              </a:ext>
            </a:extLst>
          </p:cNvPr>
          <p:cNvSpPr>
            <a:spLocks noGrp="1"/>
          </p:cNvSpPr>
          <p:nvPr>
            <p:ph type="ctrTitle"/>
          </p:nvPr>
        </p:nvSpPr>
        <p:spPr>
          <a:xfrm>
            <a:off x="289450" y="2043995"/>
            <a:ext cx="11354349" cy="1143740"/>
          </a:xfrm>
        </p:spPr>
        <p:txBody>
          <a:bodyPr>
            <a:normAutofit fontScale="90000"/>
          </a:bodyPr>
          <a:lstStyle/>
          <a:p>
            <a:r>
              <a:rPr kumimoji="1" lang="zh-CN" altLang="en-US" dirty="0" smtClean="0">
                <a:solidFill>
                  <a:schemeClr val="accent1"/>
                </a:solidFill>
                <a:latin typeface="+mn-lt"/>
                <a:ea typeface="+mn-ea"/>
                <a:cs typeface="+mn-ea"/>
                <a:sym typeface="+mn-lt"/>
              </a:rPr>
              <a:t>拥抱传播新格局，数字化赋能创新</a:t>
            </a:r>
            <a:r>
              <a:rPr kumimoji="1" lang="en-US" altLang="zh-CN" sz="4000" dirty="0" smtClean="0">
                <a:solidFill>
                  <a:schemeClr val="accent1"/>
                </a:solidFill>
                <a:latin typeface="+mn-lt"/>
                <a:ea typeface="+mn-ea"/>
                <a:cs typeface="+mn-ea"/>
                <a:sym typeface="+mn-lt"/>
              </a:rPr>
              <a:t/>
            </a:r>
            <a:br>
              <a:rPr kumimoji="1" lang="en-US" altLang="zh-CN" sz="4000" dirty="0" smtClean="0">
                <a:solidFill>
                  <a:schemeClr val="accent1"/>
                </a:solidFill>
                <a:latin typeface="+mn-lt"/>
                <a:ea typeface="+mn-ea"/>
                <a:cs typeface="+mn-ea"/>
                <a:sym typeface="+mn-lt"/>
              </a:rPr>
            </a:br>
            <a:r>
              <a:rPr kumimoji="1" lang="en-US" altLang="zh-CN" sz="4000" dirty="0" smtClean="0">
                <a:solidFill>
                  <a:schemeClr val="accent1"/>
                </a:solidFill>
                <a:latin typeface="+mn-lt"/>
                <a:ea typeface="+mn-ea"/>
                <a:cs typeface="+mn-ea"/>
                <a:sym typeface="+mn-lt"/>
              </a:rPr>
              <a:t>                          </a:t>
            </a:r>
            <a:r>
              <a:rPr kumimoji="1" lang="en-US" altLang="zh-CN" sz="3600" dirty="0" smtClean="0">
                <a:solidFill>
                  <a:srgbClr val="B99955"/>
                </a:solidFill>
                <a:latin typeface="+mn-lt"/>
                <a:ea typeface="+mn-ea"/>
                <a:cs typeface="+mn-ea"/>
                <a:sym typeface="+mn-lt"/>
              </a:rPr>
              <a:t>——</a:t>
            </a:r>
            <a:r>
              <a:rPr kumimoji="1" lang="zh-CN" altLang="en-US" sz="3600" dirty="0">
                <a:solidFill>
                  <a:srgbClr val="B99955"/>
                </a:solidFill>
                <a:latin typeface="+mn-lt"/>
                <a:ea typeface="+mn-ea"/>
                <a:cs typeface="+mn-ea"/>
                <a:sym typeface="+mn-lt"/>
              </a:rPr>
              <a:t>以黄金珠宝行业为例</a:t>
            </a:r>
          </a:p>
        </p:txBody>
      </p:sp>
      <p:sp>
        <p:nvSpPr>
          <p:cNvPr id="8" name="副标题 2">
            <a:extLst>
              <a:ext uri="{FF2B5EF4-FFF2-40B4-BE49-F238E27FC236}">
                <a16:creationId xmlns:a16="http://schemas.microsoft.com/office/drawing/2014/main" id="{8CDEECD2-A35C-5A49-AF26-147F0578FC41}"/>
              </a:ext>
            </a:extLst>
          </p:cNvPr>
          <p:cNvSpPr>
            <a:spLocks noGrp="1"/>
          </p:cNvSpPr>
          <p:nvPr>
            <p:ph type="subTitle" idx="1"/>
          </p:nvPr>
        </p:nvSpPr>
        <p:spPr>
          <a:xfrm>
            <a:off x="2150772" y="3663931"/>
            <a:ext cx="6921545" cy="1745195"/>
          </a:xfrm>
        </p:spPr>
        <p:txBody>
          <a:bodyPr>
            <a:noAutofit/>
          </a:bodyPr>
          <a:lstStyle/>
          <a:p>
            <a:endParaRPr lang="en-US" altLang="zh-CN" sz="900" dirty="0">
              <a:solidFill>
                <a:schemeClr val="accent5"/>
              </a:solidFill>
              <a:latin typeface="楷体" panose="02010609060101010101" pitchFamily="49" charset="-122"/>
              <a:ea typeface="楷体" panose="02010609060101010101" pitchFamily="49" charset="-122"/>
            </a:endParaRPr>
          </a:p>
          <a:p>
            <a:r>
              <a:rPr lang="en-US" altLang="zh-CN" sz="1600" dirty="0" smtClean="0">
                <a:solidFill>
                  <a:schemeClr val="accent5"/>
                </a:solidFill>
                <a:latin typeface="楷体" panose="02010609060101010101" pitchFamily="49" charset="-122"/>
                <a:ea typeface="楷体" panose="02010609060101010101" pitchFamily="49" charset="-122"/>
              </a:rPr>
              <a:t>2025</a:t>
            </a:r>
            <a:r>
              <a:rPr lang="zh-CN" altLang="en-US" sz="1600" dirty="0" smtClean="0">
                <a:solidFill>
                  <a:schemeClr val="accent5"/>
                </a:solidFill>
                <a:latin typeface="楷体" panose="02010609060101010101" pitchFamily="49" charset="-122"/>
                <a:ea typeface="楷体" panose="02010609060101010101" pitchFamily="49" charset="-122"/>
              </a:rPr>
              <a:t>年</a:t>
            </a:r>
            <a:r>
              <a:rPr lang="en-US" altLang="zh-CN" sz="1600" dirty="0" smtClean="0">
                <a:solidFill>
                  <a:schemeClr val="accent5"/>
                </a:solidFill>
                <a:latin typeface="楷体" panose="02010609060101010101" pitchFamily="49" charset="-122"/>
                <a:ea typeface="楷体" panose="02010609060101010101" pitchFamily="49" charset="-122"/>
              </a:rPr>
              <a:t>9</a:t>
            </a:r>
            <a:r>
              <a:rPr lang="zh-CN" altLang="en-US" sz="1600" dirty="0" smtClean="0">
                <a:solidFill>
                  <a:schemeClr val="accent5"/>
                </a:solidFill>
                <a:latin typeface="楷体" panose="02010609060101010101" pitchFamily="49" charset="-122"/>
                <a:ea typeface="楷体" panose="02010609060101010101" pitchFamily="49" charset="-122"/>
              </a:rPr>
              <a:t>月</a:t>
            </a:r>
            <a:endParaRPr lang="zh-CN" altLang="en-US" sz="1600" dirty="0">
              <a:solidFill>
                <a:schemeClr val="bg1"/>
              </a:solidFill>
              <a:latin typeface="楷体" panose="02010609060101010101" pitchFamily="49" charset="-122"/>
              <a:ea typeface="楷体" panose="02010609060101010101" pitchFamily="49" charset="-122"/>
            </a:endParaRPr>
          </a:p>
          <a:p>
            <a:endParaRPr kumimoji="1" lang="zh-CN" altLang="en-US" sz="1600" dirty="0">
              <a:solidFill>
                <a:schemeClr val="bg1"/>
              </a:solidFill>
              <a:latin typeface="+mj-ea"/>
              <a:ea typeface="+mj-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新消费品牌的核心能力：跨界资源整合</a:t>
            </a:r>
            <a:endParaRPr kumimoji="1" lang="zh-CN" altLang="en-US" dirty="0"/>
          </a:p>
        </p:txBody>
      </p:sp>
      <p:sp>
        <p:nvSpPr>
          <p:cNvPr id="3" name="内容占位符 2"/>
          <p:cNvSpPr>
            <a:spLocks noGrp="1"/>
          </p:cNvSpPr>
          <p:nvPr>
            <p:ph idx="1"/>
          </p:nvPr>
        </p:nvSpPr>
        <p:spPr>
          <a:xfrm>
            <a:off x="375979" y="993910"/>
            <a:ext cx="11322035" cy="2258525"/>
          </a:xfrm>
        </p:spPr>
        <p:txBody>
          <a:bodyPr>
            <a:normAutofit/>
          </a:bodyPr>
          <a:lstStyle/>
          <a:p>
            <a:pPr lvl="0" algn="just">
              <a:spcAft>
                <a:spcPts val="600"/>
              </a:spcAft>
              <a:buFont typeface="Wingdings" panose="05000000000000000000" pitchFamily="2" charset="2"/>
              <a:buChar char="Ø"/>
              <a:tabLst>
                <a:tab pos="457200" algn="l"/>
              </a:tabLst>
            </a:pPr>
            <a:r>
              <a:rPr lang="zh-CN" altLang="en-US" b="1" kern="100" dirty="0" smtClean="0">
                <a:cs typeface="Times New Roman" panose="02020603050405020304" pitchFamily="18" charset="0"/>
              </a:rPr>
              <a:t>黄金珠宝生产加工环节发展成熟，品牌委外加工比例逐年增加：</a:t>
            </a:r>
            <a:r>
              <a:rPr lang="zh-CN" altLang="en-US" kern="100" dirty="0" smtClean="0">
                <a:cs typeface="Times New Roman" panose="02020603050405020304" pitchFamily="18" charset="0"/>
              </a:rPr>
              <a:t>目前</a:t>
            </a:r>
            <a:r>
              <a:rPr lang="zh-CN" altLang="en-US" kern="100" dirty="0">
                <a:cs typeface="Times New Roman" panose="02020603050405020304" pitchFamily="18" charset="0"/>
              </a:rPr>
              <a:t>国内黄金珠宝加工企业众多，主要集中在广东深圳等地，拥有丰富的黄金珠宝生产经验和专业的生产设备，具备大规模、标准化生产的实力。委托加工收费按照原料种类、生产工艺及款式复杂复杂程度等因素而定，传统素金工费</a:t>
            </a:r>
            <a:r>
              <a:rPr lang="en-US" altLang="zh-CN" kern="100" dirty="0">
                <a:cs typeface="Times New Roman" panose="02020603050405020304" pitchFamily="18" charset="0"/>
              </a:rPr>
              <a:t>3-10</a:t>
            </a:r>
            <a:r>
              <a:rPr lang="zh-CN" altLang="en-US" kern="100" dirty="0">
                <a:cs typeface="Times New Roman" panose="02020603050405020304" pitchFamily="18" charset="0"/>
              </a:rPr>
              <a:t>元</a:t>
            </a:r>
            <a:r>
              <a:rPr lang="en-US" altLang="zh-CN" kern="100" dirty="0">
                <a:cs typeface="Times New Roman" panose="02020603050405020304" pitchFamily="18" charset="0"/>
              </a:rPr>
              <a:t>/</a:t>
            </a:r>
            <a:r>
              <a:rPr lang="zh-CN" altLang="en-US" kern="100" dirty="0">
                <a:cs typeface="Times New Roman" panose="02020603050405020304" pitchFamily="18" charset="0"/>
              </a:rPr>
              <a:t>克不等，古法素金工费一般在</a:t>
            </a:r>
            <a:r>
              <a:rPr lang="en-US" altLang="zh-CN" kern="100" dirty="0">
                <a:cs typeface="Times New Roman" panose="02020603050405020304" pitchFamily="18" charset="0"/>
              </a:rPr>
              <a:t>10-20</a:t>
            </a:r>
            <a:r>
              <a:rPr lang="zh-CN" altLang="en-US" kern="100" dirty="0">
                <a:cs typeface="Times New Roman" panose="02020603050405020304" pitchFamily="18" charset="0"/>
              </a:rPr>
              <a:t>元</a:t>
            </a:r>
            <a:r>
              <a:rPr lang="en-US" altLang="zh-CN" kern="100" dirty="0">
                <a:cs typeface="Times New Roman" panose="02020603050405020304" pitchFamily="18" charset="0"/>
              </a:rPr>
              <a:t>/</a:t>
            </a:r>
            <a:r>
              <a:rPr lang="zh-CN" altLang="en-US" kern="100" dirty="0">
                <a:cs typeface="Times New Roman" panose="02020603050405020304" pitchFamily="18" charset="0"/>
              </a:rPr>
              <a:t>克。</a:t>
            </a:r>
            <a:endParaRPr lang="en-US" altLang="zh-CN" kern="100" dirty="0" smtClean="0">
              <a:cs typeface="Times New Roman" panose="02020603050405020304" pitchFamily="18" charset="0"/>
            </a:endParaRPr>
          </a:p>
          <a:p>
            <a:pPr algn="just">
              <a:spcAft>
                <a:spcPts val="600"/>
              </a:spcAft>
              <a:buFont typeface="Wingdings" panose="05000000000000000000" pitchFamily="2" charset="2"/>
              <a:buChar char="Ø"/>
              <a:tabLst>
                <a:tab pos="457200" algn="l"/>
              </a:tabLst>
            </a:pPr>
            <a:r>
              <a:rPr lang="zh-CN" altLang="en-US" b="1" kern="100" dirty="0" smtClean="0">
                <a:cs typeface="Times New Roman" panose="02020603050405020304" pitchFamily="18" charset="0"/>
              </a:rPr>
              <a:t>通过</a:t>
            </a:r>
            <a:r>
              <a:rPr lang="zh-CN" altLang="en-US" b="1" kern="100" dirty="0">
                <a:cs typeface="Times New Roman" panose="02020603050405020304" pitchFamily="18" charset="0"/>
              </a:rPr>
              <a:t>加盟赋能，打造加盟商共赢的</a:t>
            </a:r>
            <a:r>
              <a:rPr lang="zh-CN" altLang="en-US" b="1" kern="100" dirty="0" smtClean="0">
                <a:cs typeface="Times New Roman" panose="02020603050405020304" pitchFamily="18" charset="0"/>
              </a:rPr>
              <a:t>生态：</a:t>
            </a:r>
            <a:r>
              <a:rPr lang="zh-CN" altLang="en-US" kern="100" dirty="0" smtClean="0">
                <a:cs typeface="Times New Roman" panose="02020603050405020304" pitchFamily="18" charset="0"/>
              </a:rPr>
              <a:t>以</a:t>
            </a:r>
            <a:r>
              <a:rPr lang="zh-CN" altLang="en-US" kern="100" dirty="0">
                <a:cs typeface="Times New Roman" panose="02020603050405020304" pitchFamily="18" charset="0"/>
              </a:rPr>
              <a:t>潮宏基为例，</a:t>
            </a:r>
            <a:r>
              <a:rPr lang="en-US" altLang="zh-CN" u="sng" kern="100" dirty="0">
                <a:cs typeface="Times New Roman" panose="02020603050405020304" pitchFamily="18" charset="0"/>
              </a:rPr>
              <a:t>1</a:t>
            </a:r>
            <a:r>
              <a:rPr lang="zh-CN" altLang="en-US" u="sng" kern="100" dirty="0">
                <a:cs typeface="Times New Roman" panose="02020603050405020304" pitchFamily="18" charset="0"/>
              </a:rPr>
              <a:t>）产品赋能</a:t>
            </a:r>
            <a:r>
              <a:rPr lang="zh-CN" altLang="en-US" kern="100" dirty="0">
                <a:cs typeface="Times New Roman" panose="02020603050405020304" pitchFamily="18" charset="0"/>
              </a:rPr>
              <a:t>，应用“商品赋能五步法”的商品分析工具，协助每一家加盟店对货品结构及库存规划进行合理化诊断及优化，让每一家门店实现产品差异优势的同时，实现高收益高回报；</a:t>
            </a:r>
            <a:r>
              <a:rPr lang="en-US" altLang="zh-CN" u="sng" kern="100" dirty="0">
                <a:cs typeface="Times New Roman" panose="02020603050405020304" pitchFamily="18" charset="0"/>
              </a:rPr>
              <a:t>2</a:t>
            </a:r>
            <a:r>
              <a:rPr lang="zh-CN" altLang="en-US" u="sng" kern="100" dirty="0">
                <a:cs typeface="Times New Roman" panose="02020603050405020304" pitchFamily="18" charset="0"/>
              </a:rPr>
              <a:t>）运营赋能</a:t>
            </a:r>
            <a:r>
              <a:rPr lang="zh-CN" altLang="en-US" kern="100" dirty="0">
                <a:cs typeface="Times New Roman" panose="02020603050405020304" pitchFamily="18" charset="0"/>
              </a:rPr>
              <a:t>，应用新开店运营标准化、流程化系统，为加盟商提供一站式的开店指引、辅导、监督，使开店筹划更加科学性，让零基础加盟商也能轻松开好店；</a:t>
            </a:r>
            <a:r>
              <a:rPr lang="en-US" altLang="zh-CN" u="sng" kern="100" dirty="0">
                <a:cs typeface="Times New Roman" panose="02020603050405020304" pitchFamily="18" charset="0"/>
              </a:rPr>
              <a:t>3</a:t>
            </a:r>
            <a:r>
              <a:rPr lang="zh-CN" altLang="en-US" u="sng" kern="100" dirty="0">
                <a:cs typeface="Times New Roman" panose="02020603050405020304" pitchFamily="18" charset="0"/>
              </a:rPr>
              <a:t>）数智赋能</a:t>
            </a:r>
            <a:r>
              <a:rPr lang="zh-CN" altLang="en-US" kern="100" dirty="0">
                <a:cs typeface="Times New Roman" panose="02020603050405020304" pitchFamily="18" charset="0"/>
              </a:rPr>
              <a:t>，自主研发的</a:t>
            </a:r>
            <a:r>
              <a:rPr lang="en-US" altLang="zh-CN" kern="100" dirty="0">
                <a:cs typeface="Times New Roman" panose="02020603050405020304" pitchFamily="18" charset="0"/>
              </a:rPr>
              <a:t>AI</a:t>
            </a:r>
            <a:r>
              <a:rPr lang="zh-CN" altLang="en-US" kern="100" dirty="0">
                <a:cs typeface="Times New Roman" panose="02020603050405020304" pitchFamily="18" charset="0"/>
              </a:rPr>
              <a:t>数据分析工具</a:t>
            </a:r>
            <a:r>
              <a:rPr lang="en-US" altLang="zh-CN" kern="100" dirty="0">
                <a:cs typeface="Times New Roman" panose="02020603050405020304" pitchFamily="18" charset="0"/>
              </a:rPr>
              <a:t>——</a:t>
            </a:r>
            <a:r>
              <a:rPr lang="zh-CN" altLang="en-US" kern="100" dirty="0">
                <a:cs typeface="Times New Roman" panose="02020603050405020304" pitchFamily="18" charset="0"/>
              </a:rPr>
              <a:t>数据参谋助手，通过</a:t>
            </a:r>
            <a:r>
              <a:rPr lang="en-US" altLang="zh-CN" kern="100" dirty="0">
                <a:cs typeface="Times New Roman" panose="02020603050405020304" pitchFamily="18" charset="0"/>
              </a:rPr>
              <a:t>Al</a:t>
            </a:r>
            <a:r>
              <a:rPr lang="zh-CN" altLang="en-US" kern="100" dirty="0">
                <a:cs typeface="Times New Roman" panose="02020603050405020304" pitchFamily="18" charset="0"/>
              </a:rPr>
              <a:t>算法对门店各项经营数据（包括在人、货、场，流量、用户、财务）与标杆店进行对比，输出经营的健康度诊断报告，识别问题所在，为每个加盟店快速提出相应的改进措施</a:t>
            </a:r>
            <a:r>
              <a:rPr lang="zh-CN" altLang="en-US" kern="100" dirty="0" smtClean="0">
                <a:cs typeface="Times New Roman" panose="02020603050405020304" pitchFamily="18" charset="0"/>
              </a:rPr>
              <a:t>。</a:t>
            </a:r>
            <a:endParaRPr lang="zh-CN" altLang="en-US" kern="100" dirty="0">
              <a:cs typeface="Times New Roman" panose="02020603050405020304" pitchFamily="18" charset="0"/>
            </a:endParaRPr>
          </a:p>
        </p:txBody>
      </p:sp>
      <p:sp>
        <p:nvSpPr>
          <p:cNvPr id="4" name="灯片编号占位符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楷体" panose="02010609060101010101" pitchFamily="49" charset="-122"/>
                <a:cs typeface="+mn-cs"/>
              </a:rPr>
              <a:t>10</a:t>
            </a:fld>
            <a:endParaRPr kumimoji="1" lang="zh-CN" altLang="en-US" sz="1200" b="0" i="0" u="none" strike="noStrike" kern="1200" cap="none" spc="0" normalizeH="0" baseline="0" noProof="0" dirty="0">
              <a:ln>
                <a:noFill/>
              </a:ln>
              <a:solidFill>
                <a:srgbClr val="605E5D"/>
              </a:solidFill>
              <a:effectLst/>
              <a:uLnTx/>
              <a:uFillTx/>
              <a:latin typeface="楷体" panose="02010609060101010101" pitchFamily="49" charset="-122"/>
              <a:ea typeface="楷体" panose="02010609060101010101" pitchFamily="49" charset="-122"/>
              <a:cs typeface="+mn-cs"/>
            </a:endParaRPr>
          </a:p>
        </p:txBody>
      </p:sp>
      <p:sp>
        <p:nvSpPr>
          <p:cNvPr id="6" name="矩形 5"/>
          <p:cNvSpPr/>
          <p:nvPr/>
        </p:nvSpPr>
        <p:spPr>
          <a:xfrm>
            <a:off x="375979" y="6370579"/>
            <a:ext cx="6096000" cy="313932"/>
          </a:xfrm>
          <a:prstGeom prst="rect">
            <a:avLst/>
          </a:prstGeom>
        </p:spPr>
        <p:txBody>
          <a:bodyPr>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lang="zh-CN" altLang="en-US" sz="1200" kern="100" dirty="0">
                <a:solidFill>
                  <a:srgbClr val="727373"/>
                </a:solidFill>
                <a:latin typeface="Calibri" panose="020F0502020204030204" pitchFamily="34" charset="0"/>
                <a:ea typeface="楷体" panose="02010609060101010101" pitchFamily="49" charset="-122"/>
                <a:cs typeface="微软雅黑" panose="020B0503020204020204" pitchFamily="34" charset="-122"/>
              </a:rPr>
              <a:t>数据来源</a:t>
            </a:r>
            <a:r>
              <a:rPr kumimoji="0" lang="zh-CN" altLang="zh-CN" sz="1200" b="0" i="0" u="none" strike="noStrike" kern="100" cap="none" spc="0" normalizeH="0" baseline="0" noProof="0" dirty="0" smtClean="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a:t>
            </a:r>
            <a:r>
              <a:rPr lang="zh-CN" altLang="en-US" sz="1200" kern="100" noProof="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周大生招股书，中国连锁经营协会</a:t>
            </a:r>
            <a:endParaRPr kumimoji="0" lang="zh-CN" altLang="zh-CN"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2554614998"/>
              </p:ext>
            </p:extLst>
          </p:nvPr>
        </p:nvGraphicFramePr>
        <p:xfrm>
          <a:off x="1275864" y="3167541"/>
          <a:ext cx="9252281" cy="322820"/>
        </p:xfrm>
        <a:graphic>
          <a:graphicData uri="http://schemas.openxmlformats.org/drawingml/2006/table">
            <a:tbl>
              <a:tblPr firstRow="1" bandRow="1">
                <a:tableStyleId>{5C22544A-7EE6-4342-B048-85BDC9FD1C3A}</a:tableStyleId>
              </a:tblPr>
              <a:tblGrid>
                <a:gridCol w="9252281">
                  <a:extLst>
                    <a:ext uri="{9D8B030D-6E8A-4147-A177-3AD203B41FA5}">
                      <a16:colId xmlns:a16="http://schemas.microsoft.com/office/drawing/2014/main" val="20000"/>
                    </a:ext>
                  </a:extLst>
                </a:gridCol>
              </a:tblGrid>
              <a:tr h="241481">
                <a:tc>
                  <a:txBody>
                    <a:bodyPr/>
                    <a:lstStyle/>
                    <a:p>
                      <a:pPr>
                        <a:lnSpc>
                          <a:spcPct val="120000"/>
                        </a:lnSpc>
                        <a:spcBef>
                          <a:spcPts val="0"/>
                        </a:spcBef>
                        <a:spcAft>
                          <a:spcPts val="0"/>
                        </a:spcAft>
                      </a:pPr>
                      <a:r>
                        <a:rPr lang="zh-CN" altLang="en-US" sz="1100" b="0" kern="1200" dirty="0" smtClean="0">
                          <a:solidFill>
                            <a:schemeClr val="tx1"/>
                          </a:solidFill>
                          <a:latin typeface="楷体" panose="02010609060101010101" pitchFamily="49" charset="-122"/>
                          <a:ea typeface="楷体" panose="02010609060101010101" pitchFamily="49" charset="-122"/>
                          <a:cs typeface="+mn-cs"/>
                        </a:rPr>
                        <a:t>黄金珠宝产业链</a:t>
                      </a:r>
                      <a:endParaRPr lang="zh-CN" altLang="en-US" sz="1100" b="0" kern="1200" dirty="0">
                        <a:solidFill>
                          <a:schemeClr val="tx1"/>
                        </a:solidFill>
                        <a:latin typeface="楷体" panose="02010609060101010101" pitchFamily="49" charset="-122"/>
                        <a:ea typeface="楷体" panose="02010609060101010101" pitchFamily="49" charset="-122"/>
                        <a:cs typeface="+mn-cs"/>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8" name="组合 7">
            <a:extLst>
              <a:ext uri="{FF2B5EF4-FFF2-40B4-BE49-F238E27FC236}">
                <a16:creationId xmlns:a16="http://schemas.microsoft.com/office/drawing/2014/main" id="{1A9A7B99-FBB0-17DF-5449-B5DCA863B505}"/>
              </a:ext>
            </a:extLst>
          </p:cNvPr>
          <p:cNvGrpSpPr/>
          <p:nvPr/>
        </p:nvGrpSpPr>
        <p:grpSpPr>
          <a:xfrm>
            <a:off x="1275864" y="3620194"/>
            <a:ext cx="9252281" cy="2582214"/>
            <a:chOff x="1224682" y="2524259"/>
            <a:chExt cx="9252281" cy="2582214"/>
          </a:xfrm>
        </p:grpSpPr>
        <p:sp>
          <p:nvSpPr>
            <p:cNvPr id="11" name="矩形 10">
              <a:extLst>
                <a:ext uri="{FF2B5EF4-FFF2-40B4-BE49-F238E27FC236}">
                  <a16:creationId xmlns:a16="http://schemas.microsoft.com/office/drawing/2014/main" id="{217D1E02-BDDA-3B9A-1184-B32126192666}"/>
                </a:ext>
              </a:extLst>
            </p:cNvPr>
            <p:cNvSpPr/>
            <p:nvPr/>
          </p:nvSpPr>
          <p:spPr>
            <a:xfrm>
              <a:off x="4108361" y="2524259"/>
              <a:ext cx="6368602" cy="2582214"/>
            </a:xfrm>
            <a:prstGeom prst="rect">
              <a:avLst/>
            </a:prstGeom>
            <a:solidFill>
              <a:schemeClr val="bg1">
                <a:lumMod val="95000"/>
              </a:schemeClr>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indent="0" algn="l" defTabSz="4572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dirty="0">
                <a:ln>
                  <a:noFill/>
                </a:ln>
                <a:solidFill>
                  <a:srgbClr val="FFFFFF"/>
                </a:solidFill>
                <a:effectLst/>
                <a:uLnTx/>
                <a:uFillTx/>
                <a:cs typeface="+mn-ea"/>
                <a:sym typeface="+mn-lt"/>
              </a:endParaRPr>
            </a:p>
          </p:txBody>
        </p:sp>
        <p:grpSp>
          <p:nvGrpSpPr>
            <p:cNvPr id="12" name="组合 11">
              <a:extLst>
                <a:ext uri="{FF2B5EF4-FFF2-40B4-BE49-F238E27FC236}">
                  <a16:creationId xmlns:a16="http://schemas.microsoft.com/office/drawing/2014/main" id="{F062DAA0-D0EA-B93C-214E-619A1FF6B14D}"/>
                </a:ext>
              </a:extLst>
            </p:cNvPr>
            <p:cNvGrpSpPr/>
            <p:nvPr/>
          </p:nvGrpSpPr>
          <p:grpSpPr>
            <a:xfrm>
              <a:off x="1224682" y="2655896"/>
              <a:ext cx="9107528" cy="2305433"/>
              <a:chOff x="672095" y="2855025"/>
              <a:chExt cx="9107528" cy="2305433"/>
            </a:xfrm>
          </p:grpSpPr>
          <p:sp>
            <p:nvSpPr>
              <p:cNvPr id="13" name="矩形 12">
                <a:extLst>
                  <a:ext uri="{FF2B5EF4-FFF2-40B4-BE49-F238E27FC236}">
                    <a16:creationId xmlns:a16="http://schemas.microsoft.com/office/drawing/2014/main" id="{77E9C7D5-61B6-8568-0B69-9DC8E5F783E9}"/>
                  </a:ext>
                </a:extLst>
              </p:cNvPr>
              <p:cNvSpPr/>
              <p:nvPr/>
            </p:nvSpPr>
            <p:spPr>
              <a:xfrm>
                <a:off x="1230164" y="2855026"/>
                <a:ext cx="1348576" cy="355961"/>
              </a:xfrm>
              <a:prstGeom prst="rect">
                <a:avLst/>
              </a:prstGeom>
              <a:solidFill>
                <a:srgbClr val="C0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indent="0" algn="ctr" defTabSz="457200" rtl="0" eaLnBrk="1" fontAlgn="auto" latinLnBrk="0" hangingPunct="1">
                  <a:lnSpc>
                    <a:spcPct val="100000"/>
                  </a:lnSpc>
                  <a:spcBef>
                    <a:spcPts val="0"/>
                  </a:spcBef>
                  <a:spcAft>
                    <a:spcPts val="0"/>
                  </a:spcAft>
                  <a:buClrTx/>
                  <a:buSzTx/>
                  <a:buFontTx/>
                  <a:buNone/>
                </a:pPr>
                <a:r>
                  <a:rPr kumimoji="0" lang="zh-CN" altLang="en-US" sz="1200" b="1" i="0" u="none" strike="noStrike" kern="1200" cap="none" spc="0" normalizeH="0" baseline="0" noProof="0" dirty="0">
                    <a:ln>
                      <a:noFill/>
                    </a:ln>
                    <a:solidFill>
                      <a:srgbClr val="FFFFFF"/>
                    </a:solidFill>
                    <a:effectLst/>
                    <a:uLnTx/>
                    <a:uFillTx/>
                    <a:cs typeface="+mn-ea"/>
                    <a:sym typeface="+mn-lt"/>
                  </a:rPr>
                  <a:t>原料生产</a:t>
                </a:r>
              </a:p>
            </p:txBody>
          </p:sp>
          <p:sp>
            <p:nvSpPr>
              <p:cNvPr id="14" name="矩形 13">
                <a:extLst>
                  <a:ext uri="{FF2B5EF4-FFF2-40B4-BE49-F238E27FC236}">
                    <a16:creationId xmlns:a16="http://schemas.microsoft.com/office/drawing/2014/main" id="{2BD2AA73-6475-F395-BEEF-28E2F05531A9}"/>
                  </a:ext>
                </a:extLst>
              </p:cNvPr>
              <p:cNvSpPr/>
              <p:nvPr/>
            </p:nvSpPr>
            <p:spPr>
              <a:xfrm>
                <a:off x="3632383" y="2855025"/>
                <a:ext cx="1348576" cy="355961"/>
              </a:xfrm>
              <a:prstGeom prst="rect">
                <a:avLst/>
              </a:prstGeom>
              <a:solidFill>
                <a:srgbClr val="C0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indent="0" algn="ctr" defTabSz="457200" rtl="0" eaLnBrk="1" fontAlgn="auto" latinLnBrk="0" hangingPunct="1">
                  <a:lnSpc>
                    <a:spcPct val="100000"/>
                  </a:lnSpc>
                  <a:spcBef>
                    <a:spcPts val="0"/>
                  </a:spcBef>
                  <a:spcAft>
                    <a:spcPts val="0"/>
                  </a:spcAft>
                  <a:buClrTx/>
                  <a:buSzTx/>
                  <a:buFontTx/>
                  <a:buNone/>
                </a:pPr>
                <a:r>
                  <a:rPr kumimoji="0" lang="zh-CN" altLang="en-US" sz="1200" b="1" i="0" u="none" strike="noStrike" kern="1200" cap="none" spc="0" normalizeH="0" baseline="0" noProof="0" dirty="0">
                    <a:ln>
                      <a:noFill/>
                    </a:ln>
                    <a:solidFill>
                      <a:srgbClr val="FFFFFF"/>
                    </a:solidFill>
                    <a:effectLst/>
                    <a:uLnTx/>
                    <a:uFillTx/>
                    <a:cs typeface="+mn-ea"/>
                    <a:sym typeface="+mn-lt"/>
                  </a:rPr>
                  <a:t>原料交易</a:t>
                </a:r>
              </a:p>
            </p:txBody>
          </p:sp>
          <p:sp>
            <p:nvSpPr>
              <p:cNvPr id="15" name="矩形 14">
                <a:extLst>
                  <a:ext uri="{FF2B5EF4-FFF2-40B4-BE49-F238E27FC236}">
                    <a16:creationId xmlns:a16="http://schemas.microsoft.com/office/drawing/2014/main" id="{99341C84-B2B0-8A1C-3B1E-57209659A470}"/>
                  </a:ext>
                </a:extLst>
              </p:cNvPr>
              <p:cNvSpPr/>
              <p:nvPr/>
            </p:nvSpPr>
            <p:spPr>
              <a:xfrm>
                <a:off x="6029496" y="2855025"/>
                <a:ext cx="1348576" cy="355961"/>
              </a:xfrm>
              <a:prstGeom prst="rect">
                <a:avLst/>
              </a:prstGeom>
              <a:solidFill>
                <a:srgbClr val="C0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indent="0" algn="ctr" defTabSz="457200" rtl="0" eaLnBrk="1" fontAlgn="auto" latinLnBrk="0" hangingPunct="1">
                  <a:lnSpc>
                    <a:spcPct val="100000"/>
                  </a:lnSpc>
                  <a:spcBef>
                    <a:spcPts val="0"/>
                  </a:spcBef>
                  <a:spcAft>
                    <a:spcPts val="0"/>
                  </a:spcAft>
                  <a:buClrTx/>
                  <a:buSzTx/>
                  <a:buFontTx/>
                  <a:buNone/>
                </a:pPr>
                <a:r>
                  <a:rPr kumimoji="0" lang="zh-CN" altLang="en-US" sz="1200" b="1" i="0" u="none" strike="noStrike" kern="1200" cap="none" spc="0" normalizeH="0" baseline="0" noProof="0" dirty="0">
                    <a:ln>
                      <a:noFill/>
                    </a:ln>
                    <a:solidFill>
                      <a:srgbClr val="FFFFFF"/>
                    </a:solidFill>
                    <a:effectLst/>
                    <a:uLnTx/>
                    <a:uFillTx/>
                    <a:cs typeface="+mn-ea"/>
                    <a:sym typeface="+mn-lt"/>
                  </a:rPr>
                  <a:t>产品制造</a:t>
                </a:r>
              </a:p>
            </p:txBody>
          </p:sp>
          <p:sp>
            <p:nvSpPr>
              <p:cNvPr id="16" name="矩形 15">
                <a:extLst>
                  <a:ext uri="{FF2B5EF4-FFF2-40B4-BE49-F238E27FC236}">
                    <a16:creationId xmlns:a16="http://schemas.microsoft.com/office/drawing/2014/main" id="{FE1886AC-3A26-37AE-508D-54F24A11C5B4}"/>
                  </a:ext>
                </a:extLst>
              </p:cNvPr>
              <p:cNvSpPr/>
              <p:nvPr/>
            </p:nvSpPr>
            <p:spPr>
              <a:xfrm>
                <a:off x="8426609" y="2855025"/>
                <a:ext cx="1348576" cy="355961"/>
              </a:xfrm>
              <a:prstGeom prst="rect">
                <a:avLst/>
              </a:prstGeom>
              <a:solidFill>
                <a:srgbClr val="C0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indent="0" algn="ctr" defTabSz="457200" rtl="0" eaLnBrk="1" fontAlgn="auto" latinLnBrk="0" hangingPunct="1">
                  <a:lnSpc>
                    <a:spcPct val="100000"/>
                  </a:lnSpc>
                  <a:spcBef>
                    <a:spcPts val="0"/>
                  </a:spcBef>
                  <a:spcAft>
                    <a:spcPts val="0"/>
                  </a:spcAft>
                  <a:buClrTx/>
                  <a:buSzTx/>
                  <a:buFontTx/>
                  <a:buNone/>
                </a:pPr>
                <a:r>
                  <a:rPr kumimoji="0" lang="zh-CN" altLang="en-US" sz="1200" b="1" i="0" u="none" strike="noStrike" kern="1200" cap="none" spc="0" normalizeH="0" baseline="0" noProof="0" dirty="0">
                    <a:ln>
                      <a:noFill/>
                    </a:ln>
                    <a:solidFill>
                      <a:srgbClr val="FFFFFF"/>
                    </a:solidFill>
                    <a:effectLst/>
                    <a:uLnTx/>
                    <a:uFillTx/>
                    <a:cs typeface="+mn-ea"/>
                    <a:sym typeface="+mn-lt"/>
                  </a:rPr>
                  <a:t>终端零售</a:t>
                </a:r>
              </a:p>
            </p:txBody>
          </p:sp>
          <p:sp>
            <p:nvSpPr>
              <p:cNvPr id="17" name="矩形 16">
                <a:extLst>
                  <a:ext uri="{FF2B5EF4-FFF2-40B4-BE49-F238E27FC236}">
                    <a16:creationId xmlns:a16="http://schemas.microsoft.com/office/drawing/2014/main" id="{F672AD7E-4FD2-3254-9A5D-1C4F9FDC98E3}"/>
                  </a:ext>
                </a:extLst>
              </p:cNvPr>
              <p:cNvSpPr/>
              <p:nvPr/>
            </p:nvSpPr>
            <p:spPr>
              <a:xfrm>
                <a:off x="1230164" y="3363024"/>
                <a:ext cx="1348576" cy="355961"/>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indent="0" algn="ctr" defTabSz="457200" rtl="0" eaLnBrk="1" fontAlgn="auto" latinLnBrk="0" hangingPunct="1">
                  <a:lnSpc>
                    <a:spcPct val="100000"/>
                  </a:lnSpc>
                  <a:spcBef>
                    <a:spcPts val="0"/>
                  </a:spcBef>
                  <a:spcAft>
                    <a:spcPts val="0"/>
                  </a:spcAft>
                  <a:buClrTx/>
                  <a:buSzTx/>
                  <a:buFontTx/>
                  <a:buNone/>
                </a:pPr>
                <a:r>
                  <a:rPr kumimoji="0" lang="zh-CN" altLang="en-US" sz="1200" i="0" u="none" strike="noStrike" kern="1200" cap="none" spc="0" normalizeH="0" baseline="0" noProof="0" dirty="0">
                    <a:ln>
                      <a:noFill/>
                    </a:ln>
                    <a:solidFill>
                      <a:schemeClr val="tx1"/>
                    </a:solidFill>
                    <a:effectLst/>
                    <a:uLnTx/>
                    <a:uFillTx/>
                    <a:cs typeface="+mn-ea"/>
                    <a:sym typeface="+mn-lt"/>
                  </a:rPr>
                  <a:t>国产</a:t>
                </a:r>
                <a:r>
                  <a:rPr kumimoji="0" lang="en-US" altLang="zh-CN" sz="1200" i="0" u="none" strike="noStrike" kern="1200" cap="none" spc="0" normalizeH="0" baseline="0" noProof="0" dirty="0">
                    <a:ln>
                      <a:noFill/>
                    </a:ln>
                    <a:solidFill>
                      <a:schemeClr val="tx1"/>
                    </a:solidFill>
                    <a:effectLst/>
                    <a:uLnTx/>
                    <a:uFillTx/>
                    <a:cs typeface="+mn-ea"/>
                    <a:sym typeface="+mn-lt"/>
                  </a:rPr>
                  <a:t>+</a:t>
                </a:r>
                <a:r>
                  <a:rPr kumimoji="0" lang="zh-CN" altLang="en-US" sz="1200" i="0" u="none" strike="noStrike" kern="1200" cap="none" spc="0" normalizeH="0" baseline="0" noProof="0" dirty="0">
                    <a:ln>
                      <a:noFill/>
                    </a:ln>
                    <a:solidFill>
                      <a:schemeClr val="tx1"/>
                    </a:solidFill>
                    <a:effectLst/>
                    <a:uLnTx/>
                    <a:uFillTx/>
                    <a:cs typeface="+mn-ea"/>
                    <a:sym typeface="+mn-lt"/>
                  </a:rPr>
                  <a:t>进口</a:t>
                </a:r>
              </a:p>
            </p:txBody>
          </p:sp>
          <p:sp>
            <p:nvSpPr>
              <p:cNvPr id="18" name="矩形 17">
                <a:extLst>
                  <a:ext uri="{FF2B5EF4-FFF2-40B4-BE49-F238E27FC236}">
                    <a16:creationId xmlns:a16="http://schemas.microsoft.com/office/drawing/2014/main" id="{73AE9F44-96C1-7413-3338-B746E10EACAE}"/>
                  </a:ext>
                </a:extLst>
              </p:cNvPr>
              <p:cNvSpPr/>
              <p:nvPr/>
            </p:nvSpPr>
            <p:spPr>
              <a:xfrm>
                <a:off x="1212466" y="4104423"/>
                <a:ext cx="1348576" cy="355961"/>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indent="0" algn="ctr" defTabSz="457200" rtl="0" eaLnBrk="1" fontAlgn="auto" latinLnBrk="0" hangingPunct="1">
                  <a:lnSpc>
                    <a:spcPct val="100000"/>
                  </a:lnSpc>
                  <a:spcBef>
                    <a:spcPts val="0"/>
                  </a:spcBef>
                  <a:spcAft>
                    <a:spcPts val="0"/>
                  </a:spcAft>
                  <a:buClrTx/>
                  <a:buSzTx/>
                  <a:buFontTx/>
                  <a:buNone/>
                </a:pPr>
                <a:r>
                  <a:rPr kumimoji="0" lang="en-US" altLang="zh-CN" sz="1200" i="0" u="none" strike="noStrike" kern="1200" cap="none" spc="0" normalizeH="0" baseline="0" noProof="0" dirty="0">
                    <a:ln>
                      <a:noFill/>
                    </a:ln>
                    <a:solidFill>
                      <a:schemeClr val="tx1"/>
                    </a:solidFill>
                    <a:effectLst/>
                    <a:uLnTx/>
                    <a:uFillTx/>
                    <a:cs typeface="+mn-ea"/>
                    <a:sym typeface="+mn-lt"/>
                  </a:rPr>
                  <a:t>95%</a:t>
                </a:r>
                <a:r>
                  <a:rPr kumimoji="0" lang="zh-CN" altLang="en-US" sz="1200" i="0" u="none" strike="noStrike" kern="1200" cap="none" spc="0" normalizeH="0" baseline="0" noProof="0" dirty="0">
                    <a:ln>
                      <a:noFill/>
                    </a:ln>
                    <a:solidFill>
                      <a:schemeClr val="tx1"/>
                    </a:solidFill>
                    <a:effectLst/>
                    <a:uLnTx/>
                    <a:uFillTx/>
                    <a:cs typeface="+mn-ea"/>
                    <a:sym typeface="+mn-lt"/>
                  </a:rPr>
                  <a:t>进口南非等</a:t>
                </a:r>
              </a:p>
            </p:txBody>
          </p:sp>
          <p:sp>
            <p:nvSpPr>
              <p:cNvPr id="19" name="矩形 18">
                <a:extLst>
                  <a:ext uri="{FF2B5EF4-FFF2-40B4-BE49-F238E27FC236}">
                    <a16:creationId xmlns:a16="http://schemas.microsoft.com/office/drawing/2014/main" id="{5006A200-37CC-8C61-330F-30735832969B}"/>
                  </a:ext>
                </a:extLst>
              </p:cNvPr>
              <p:cNvSpPr/>
              <p:nvPr/>
            </p:nvSpPr>
            <p:spPr>
              <a:xfrm>
                <a:off x="1212466" y="4799403"/>
                <a:ext cx="1348576" cy="355961"/>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indent="0" algn="ctr" defTabSz="457200" rtl="0" eaLnBrk="1" fontAlgn="auto" latinLnBrk="0" hangingPunct="1">
                  <a:lnSpc>
                    <a:spcPct val="100000"/>
                  </a:lnSpc>
                  <a:spcBef>
                    <a:spcPts val="0"/>
                  </a:spcBef>
                  <a:spcAft>
                    <a:spcPts val="0"/>
                  </a:spcAft>
                  <a:buClrTx/>
                  <a:buSzTx/>
                  <a:buFontTx/>
                  <a:buNone/>
                </a:pPr>
                <a:r>
                  <a:rPr kumimoji="0" lang="en-US" altLang="zh-CN" sz="1200" i="0" u="none" strike="noStrike" kern="1200" cap="none" spc="0" normalizeH="0" baseline="0" noProof="0" dirty="0">
                    <a:ln>
                      <a:noFill/>
                    </a:ln>
                    <a:solidFill>
                      <a:schemeClr val="tx1"/>
                    </a:solidFill>
                    <a:effectLst/>
                    <a:uLnTx/>
                    <a:uFillTx/>
                    <a:cs typeface="+mn-ea"/>
                    <a:sym typeface="+mn-lt"/>
                  </a:rPr>
                  <a:t>100%</a:t>
                </a:r>
                <a:r>
                  <a:rPr kumimoji="0" lang="zh-CN" altLang="en-US" sz="1200" i="0" u="none" strike="noStrike" kern="1200" cap="none" spc="0" normalizeH="0" baseline="0" noProof="0" dirty="0">
                    <a:ln>
                      <a:noFill/>
                    </a:ln>
                    <a:solidFill>
                      <a:schemeClr val="tx1"/>
                    </a:solidFill>
                    <a:effectLst/>
                    <a:uLnTx/>
                    <a:uFillTx/>
                    <a:cs typeface="+mn-ea"/>
                    <a:sym typeface="+mn-lt"/>
                  </a:rPr>
                  <a:t>进口</a:t>
                </a:r>
                <a:endParaRPr kumimoji="0" lang="en-US" altLang="zh-CN" sz="1200" i="0" u="none" strike="noStrike" kern="1200" cap="none" spc="0" normalizeH="0" baseline="0" noProof="0" dirty="0">
                  <a:ln>
                    <a:noFill/>
                  </a:ln>
                  <a:solidFill>
                    <a:schemeClr val="tx1"/>
                  </a:solidFill>
                  <a:effectLst/>
                  <a:uLnTx/>
                  <a:uFillTx/>
                  <a:cs typeface="+mn-ea"/>
                  <a:sym typeface="+mn-lt"/>
                </a:endParaRPr>
              </a:p>
              <a:p>
                <a:pPr marL="0" marR="0" indent="0" algn="ctr" defTabSz="457200" rtl="0" eaLnBrk="1" fontAlgn="auto" latinLnBrk="0" hangingPunct="1">
                  <a:lnSpc>
                    <a:spcPct val="100000"/>
                  </a:lnSpc>
                  <a:spcBef>
                    <a:spcPts val="0"/>
                  </a:spcBef>
                  <a:spcAft>
                    <a:spcPts val="0"/>
                  </a:spcAft>
                  <a:buClrTx/>
                  <a:buSzTx/>
                  <a:buFontTx/>
                  <a:buNone/>
                </a:pPr>
                <a:r>
                  <a:rPr lang="en-US" altLang="zh-CN" sz="1200" dirty="0">
                    <a:solidFill>
                      <a:schemeClr val="tx1"/>
                    </a:solidFill>
                    <a:cs typeface="+mn-ea"/>
                    <a:sym typeface="+mn-lt"/>
                  </a:rPr>
                  <a:t>DTC</a:t>
                </a:r>
                <a:r>
                  <a:rPr lang="zh-CN" altLang="en-US" sz="1200" dirty="0">
                    <a:solidFill>
                      <a:schemeClr val="tx1"/>
                    </a:solidFill>
                    <a:cs typeface="+mn-ea"/>
                    <a:sym typeface="+mn-lt"/>
                  </a:rPr>
                  <a:t>→看货商</a:t>
                </a:r>
                <a:endParaRPr kumimoji="0" lang="zh-CN" altLang="en-US" sz="1200" i="0" u="none" strike="noStrike" kern="1200" cap="none" spc="0" normalizeH="0" baseline="0" noProof="0" dirty="0">
                  <a:ln>
                    <a:noFill/>
                  </a:ln>
                  <a:solidFill>
                    <a:schemeClr val="tx1"/>
                  </a:solidFill>
                  <a:effectLst/>
                  <a:uLnTx/>
                  <a:uFillTx/>
                  <a:cs typeface="+mn-ea"/>
                  <a:sym typeface="+mn-lt"/>
                </a:endParaRPr>
              </a:p>
            </p:txBody>
          </p:sp>
          <p:sp>
            <p:nvSpPr>
              <p:cNvPr id="20" name="文本框 19">
                <a:extLst>
                  <a:ext uri="{FF2B5EF4-FFF2-40B4-BE49-F238E27FC236}">
                    <a16:creationId xmlns:a16="http://schemas.microsoft.com/office/drawing/2014/main" id="{0467D1A7-7C06-D68E-840B-2133F309FB09}"/>
                  </a:ext>
                </a:extLst>
              </p:cNvPr>
              <p:cNvSpPr txBox="1"/>
              <p:nvPr/>
            </p:nvSpPr>
            <p:spPr>
              <a:xfrm>
                <a:off x="689793" y="3405650"/>
                <a:ext cx="466794" cy="261610"/>
              </a:xfrm>
              <a:prstGeom prst="rect">
                <a:avLst/>
              </a:prstGeom>
              <a:noFill/>
            </p:spPr>
            <p:txBody>
              <a:bodyPr wrap="none" rtlCol="0">
                <a:spAutoFit/>
              </a:bodyPr>
              <a:lstStyle/>
              <a:p>
                <a:r>
                  <a:rPr lang="zh-CN" altLang="en-US" sz="1100" b="1" dirty="0"/>
                  <a:t>黄金</a:t>
                </a:r>
              </a:p>
            </p:txBody>
          </p:sp>
          <p:sp>
            <p:nvSpPr>
              <p:cNvPr id="21" name="文本框 20">
                <a:extLst>
                  <a:ext uri="{FF2B5EF4-FFF2-40B4-BE49-F238E27FC236}">
                    <a16:creationId xmlns:a16="http://schemas.microsoft.com/office/drawing/2014/main" id="{79EC1B7C-75C0-515D-76E4-D9EA4707597C}"/>
                  </a:ext>
                </a:extLst>
              </p:cNvPr>
              <p:cNvSpPr txBox="1"/>
              <p:nvPr/>
            </p:nvSpPr>
            <p:spPr>
              <a:xfrm>
                <a:off x="672095" y="4154650"/>
                <a:ext cx="466794" cy="261610"/>
              </a:xfrm>
              <a:prstGeom prst="rect">
                <a:avLst/>
              </a:prstGeom>
              <a:noFill/>
            </p:spPr>
            <p:txBody>
              <a:bodyPr wrap="none" rtlCol="0">
                <a:spAutoFit/>
              </a:bodyPr>
              <a:lstStyle/>
              <a:p>
                <a:r>
                  <a:rPr lang="zh-CN" altLang="en-US" sz="1100" b="1" dirty="0"/>
                  <a:t>铂金</a:t>
                </a:r>
              </a:p>
            </p:txBody>
          </p:sp>
          <p:sp>
            <p:nvSpPr>
              <p:cNvPr id="22" name="文本框 21">
                <a:extLst>
                  <a:ext uri="{FF2B5EF4-FFF2-40B4-BE49-F238E27FC236}">
                    <a16:creationId xmlns:a16="http://schemas.microsoft.com/office/drawing/2014/main" id="{9C043437-D637-2169-5AE3-60BE65042DF1}"/>
                  </a:ext>
                </a:extLst>
              </p:cNvPr>
              <p:cNvSpPr txBox="1"/>
              <p:nvPr/>
            </p:nvSpPr>
            <p:spPr>
              <a:xfrm>
                <a:off x="672095" y="4841954"/>
                <a:ext cx="466794" cy="261610"/>
              </a:xfrm>
              <a:prstGeom prst="rect">
                <a:avLst/>
              </a:prstGeom>
              <a:noFill/>
            </p:spPr>
            <p:txBody>
              <a:bodyPr wrap="none" rtlCol="0">
                <a:spAutoFit/>
              </a:bodyPr>
              <a:lstStyle/>
              <a:p>
                <a:r>
                  <a:rPr lang="zh-CN" altLang="en-US" sz="1100" b="1" dirty="0"/>
                  <a:t>钻石</a:t>
                </a:r>
              </a:p>
            </p:txBody>
          </p:sp>
          <p:sp>
            <p:nvSpPr>
              <p:cNvPr id="23" name="矩形 22">
                <a:extLst>
                  <a:ext uri="{FF2B5EF4-FFF2-40B4-BE49-F238E27FC236}">
                    <a16:creationId xmlns:a16="http://schemas.microsoft.com/office/drawing/2014/main" id="{54BF682C-6B35-85FB-78E1-16960F0D2873}"/>
                  </a:ext>
                </a:extLst>
              </p:cNvPr>
              <p:cNvSpPr/>
              <p:nvPr/>
            </p:nvSpPr>
            <p:spPr>
              <a:xfrm>
                <a:off x="3729299" y="3328017"/>
                <a:ext cx="543157" cy="1821676"/>
              </a:xfrm>
              <a:prstGeom prst="rect">
                <a:avLst/>
              </a:prstGeom>
              <a:noFill/>
              <a:ln w="12700">
                <a:solidFill>
                  <a:srgbClr val="C0000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eaVert" rtlCol="0" anchor="ctr" anchorCtr="0"/>
              <a:lstStyle/>
              <a:p>
                <a:pPr marL="0" marR="0" indent="0" algn="ctr" defTabSz="457200" rtl="0" eaLnBrk="1" fontAlgn="auto" latinLnBrk="0" hangingPunct="1">
                  <a:lnSpc>
                    <a:spcPct val="100000"/>
                  </a:lnSpc>
                  <a:spcBef>
                    <a:spcPts val="0"/>
                  </a:spcBef>
                  <a:spcAft>
                    <a:spcPts val="0"/>
                  </a:spcAft>
                  <a:buClrTx/>
                  <a:buSzTx/>
                  <a:buFontTx/>
                  <a:buNone/>
                </a:pPr>
                <a:r>
                  <a:rPr kumimoji="0" lang="zh-CN" altLang="en-US" sz="1200" i="0" u="none" strike="noStrike" kern="1200" cap="none" spc="0" normalizeH="0" baseline="0" noProof="0" dirty="0">
                    <a:ln>
                      <a:noFill/>
                    </a:ln>
                    <a:solidFill>
                      <a:schemeClr val="tx1"/>
                    </a:solidFill>
                    <a:effectLst/>
                    <a:uLnTx/>
                    <a:uFillTx/>
                    <a:cs typeface="+mn-ea"/>
                    <a:sym typeface="+mn-lt"/>
                  </a:rPr>
                  <a:t>上海钻石交易所</a:t>
                </a:r>
                <a:endParaRPr kumimoji="0" lang="en-US" altLang="zh-CN" sz="1200" i="0" u="none" strike="noStrike" kern="1200" cap="none" spc="0" normalizeH="0" baseline="0" noProof="0" dirty="0">
                  <a:ln>
                    <a:noFill/>
                  </a:ln>
                  <a:solidFill>
                    <a:schemeClr val="tx1"/>
                  </a:solidFill>
                  <a:effectLst/>
                  <a:uLnTx/>
                  <a:uFillTx/>
                  <a:cs typeface="+mn-ea"/>
                  <a:sym typeface="+mn-lt"/>
                </a:endParaRPr>
              </a:p>
              <a:p>
                <a:pPr marL="0" marR="0" indent="0" algn="ctr" defTabSz="457200" rtl="0" eaLnBrk="1" fontAlgn="auto" latinLnBrk="0" hangingPunct="1">
                  <a:lnSpc>
                    <a:spcPct val="100000"/>
                  </a:lnSpc>
                  <a:spcBef>
                    <a:spcPts val="0"/>
                  </a:spcBef>
                  <a:spcAft>
                    <a:spcPts val="0"/>
                  </a:spcAft>
                  <a:buClrTx/>
                  <a:buSzTx/>
                  <a:buFontTx/>
                  <a:buNone/>
                </a:pPr>
                <a:r>
                  <a:rPr lang="zh-CN" altLang="en-US" sz="1200" dirty="0">
                    <a:solidFill>
                      <a:schemeClr val="tx1"/>
                    </a:solidFill>
                    <a:cs typeface="+mn-ea"/>
                    <a:sym typeface="+mn-lt"/>
                  </a:rPr>
                  <a:t>上海黄金交易所</a:t>
                </a:r>
                <a:endParaRPr kumimoji="0" lang="zh-CN" altLang="en-US" sz="1200" i="0" u="none" strike="noStrike" kern="1200" cap="none" spc="0" normalizeH="0" baseline="0" noProof="0" dirty="0">
                  <a:ln>
                    <a:noFill/>
                  </a:ln>
                  <a:solidFill>
                    <a:schemeClr val="tx1"/>
                  </a:solidFill>
                  <a:effectLst/>
                  <a:uLnTx/>
                  <a:uFillTx/>
                  <a:cs typeface="+mn-ea"/>
                  <a:sym typeface="+mn-lt"/>
                </a:endParaRPr>
              </a:p>
            </p:txBody>
          </p:sp>
          <p:sp>
            <p:nvSpPr>
              <p:cNvPr id="24" name="矩形 23">
                <a:extLst>
                  <a:ext uri="{FF2B5EF4-FFF2-40B4-BE49-F238E27FC236}">
                    <a16:creationId xmlns:a16="http://schemas.microsoft.com/office/drawing/2014/main" id="{83C1D3BE-A052-DEFE-08AA-A7048CF7005D}"/>
                  </a:ext>
                </a:extLst>
              </p:cNvPr>
              <p:cNvSpPr/>
              <p:nvPr/>
            </p:nvSpPr>
            <p:spPr>
              <a:xfrm>
                <a:off x="4468714" y="3328017"/>
                <a:ext cx="415536" cy="1821676"/>
              </a:xfrm>
              <a:prstGeom prst="rect">
                <a:avLst/>
              </a:prstGeom>
              <a:noFill/>
              <a:ln w="12700">
                <a:solidFill>
                  <a:srgbClr val="C0000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eaVert" rtlCol="0" anchor="ctr" anchorCtr="0"/>
              <a:lstStyle/>
              <a:p>
                <a:pPr marL="0" marR="0" indent="0" algn="ctr" defTabSz="457200" rtl="0" eaLnBrk="1" fontAlgn="auto" latinLnBrk="0" hangingPunct="1">
                  <a:lnSpc>
                    <a:spcPct val="100000"/>
                  </a:lnSpc>
                  <a:spcBef>
                    <a:spcPts val="0"/>
                  </a:spcBef>
                  <a:spcAft>
                    <a:spcPts val="0"/>
                  </a:spcAft>
                  <a:buClrTx/>
                  <a:buSzTx/>
                  <a:buFontTx/>
                  <a:buNone/>
                </a:pPr>
                <a:r>
                  <a:rPr kumimoji="0" lang="zh-CN" altLang="en-US" sz="1200" i="0" u="none" strike="noStrike" kern="1200" cap="none" spc="0" normalizeH="0" baseline="0" noProof="0" dirty="0">
                    <a:ln>
                      <a:noFill/>
                    </a:ln>
                    <a:solidFill>
                      <a:schemeClr val="tx1"/>
                    </a:solidFill>
                    <a:effectLst/>
                    <a:uLnTx/>
                    <a:uFillTx/>
                    <a:cs typeface="+mn-ea"/>
                    <a:sym typeface="+mn-lt"/>
                  </a:rPr>
                  <a:t>具备交易席位的批发企业</a:t>
                </a:r>
              </a:p>
            </p:txBody>
          </p:sp>
          <p:sp>
            <p:nvSpPr>
              <p:cNvPr id="25" name="矩形 24">
                <a:extLst>
                  <a:ext uri="{FF2B5EF4-FFF2-40B4-BE49-F238E27FC236}">
                    <a16:creationId xmlns:a16="http://schemas.microsoft.com/office/drawing/2014/main" id="{B3124C04-4945-0B05-8B5D-7CFE0F1A071B}"/>
                  </a:ext>
                </a:extLst>
              </p:cNvPr>
              <p:cNvSpPr/>
              <p:nvPr/>
            </p:nvSpPr>
            <p:spPr>
              <a:xfrm>
                <a:off x="6029496" y="3327758"/>
                <a:ext cx="1348576" cy="355961"/>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indent="0" algn="ctr" defTabSz="457200" rtl="0" eaLnBrk="1" fontAlgn="auto" latinLnBrk="0" hangingPunct="1">
                  <a:lnSpc>
                    <a:spcPct val="100000"/>
                  </a:lnSpc>
                  <a:spcBef>
                    <a:spcPts val="0"/>
                  </a:spcBef>
                  <a:spcAft>
                    <a:spcPts val="0"/>
                  </a:spcAft>
                  <a:buClrTx/>
                  <a:buSzTx/>
                  <a:buFontTx/>
                  <a:buNone/>
                </a:pPr>
                <a:r>
                  <a:rPr kumimoji="0" lang="zh-CN" altLang="en-US" sz="1200" i="0" u="none" strike="noStrike" kern="1200" cap="none" spc="0" normalizeH="0" baseline="0" noProof="0" dirty="0">
                    <a:ln>
                      <a:noFill/>
                    </a:ln>
                    <a:solidFill>
                      <a:schemeClr val="tx1"/>
                    </a:solidFill>
                    <a:effectLst/>
                    <a:uLnTx/>
                    <a:uFillTx/>
                    <a:cs typeface="+mn-ea"/>
                    <a:sym typeface="+mn-lt"/>
                  </a:rPr>
                  <a:t>生产企业（</a:t>
                </a:r>
                <a:r>
                  <a:rPr kumimoji="0" lang="en-US" altLang="zh-CN" sz="1200" i="0" u="none" strike="noStrike" kern="1200" cap="none" spc="0" normalizeH="0" baseline="0" noProof="0" dirty="0">
                    <a:ln>
                      <a:noFill/>
                    </a:ln>
                    <a:solidFill>
                      <a:schemeClr val="tx1"/>
                    </a:solidFill>
                    <a:effectLst/>
                    <a:uLnTx/>
                    <a:uFillTx/>
                    <a:cs typeface="+mn-ea"/>
                    <a:sym typeface="+mn-lt"/>
                  </a:rPr>
                  <a:t>OEM</a:t>
                </a:r>
                <a:r>
                  <a:rPr kumimoji="0" lang="zh-CN" altLang="en-US" sz="1200" i="0" u="none" strike="noStrike" kern="1200" cap="none" spc="0" normalizeH="0" baseline="0" noProof="0" dirty="0">
                    <a:ln>
                      <a:noFill/>
                    </a:ln>
                    <a:solidFill>
                      <a:schemeClr val="tx1"/>
                    </a:solidFill>
                    <a:effectLst/>
                    <a:uLnTx/>
                    <a:uFillTx/>
                    <a:cs typeface="+mn-ea"/>
                    <a:sym typeface="+mn-lt"/>
                  </a:rPr>
                  <a:t>）</a:t>
                </a:r>
              </a:p>
            </p:txBody>
          </p:sp>
          <p:sp>
            <p:nvSpPr>
              <p:cNvPr id="26" name="矩形 25">
                <a:extLst>
                  <a:ext uri="{FF2B5EF4-FFF2-40B4-BE49-F238E27FC236}">
                    <a16:creationId xmlns:a16="http://schemas.microsoft.com/office/drawing/2014/main" id="{83D4F087-7244-147C-CCBB-130668B4865A}"/>
                  </a:ext>
                </a:extLst>
              </p:cNvPr>
              <p:cNvSpPr/>
              <p:nvPr/>
            </p:nvSpPr>
            <p:spPr>
              <a:xfrm>
                <a:off x="6410095" y="4046258"/>
                <a:ext cx="967977" cy="355961"/>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indent="0" algn="ctr" defTabSz="457200" rtl="0" eaLnBrk="1" fontAlgn="auto" latinLnBrk="0" hangingPunct="1">
                  <a:lnSpc>
                    <a:spcPct val="100000"/>
                  </a:lnSpc>
                  <a:spcBef>
                    <a:spcPts val="0"/>
                  </a:spcBef>
                  <a:spcAft>
                    <a:spcPts val="0"/>
                  </a:spcAft>
                  <a:buClrTx/>
                  <a:buSzTx/>
                  <a:buFontTx/>
                  <a:buNone/>
                </a:pPr>
                <a:r>
                  <a:rPr kumimoji="0" lang="zh-CN" altLang="en-US" sz="1200" i="0" u="none" strike="noStrike" kern="1200" cap="none" spc="0" normalizeH="0" baseline="0" noProof="0" dirty="0">
                    <a:ln>
                      <a:noFill/>
                    </a:ln>
                    <a:solidFill>
                      <a:schemeClr val="tx1"/>
                    </a:solidFill>
                    <a:effectLst/>
                    <a:uLnTx/>
                    <a:uFillTx/>
                    <a:cs typeface="+mn-ea"/>
                    <a:sym typeface="+mn-lt"/>
                  </a:rPr>
                  <a:t>首饰批发商</a:t>
                </a:r>
              </a:p>
            </p:txBody>
          </p:sp>
          <p:sp>
            <p:nvSpPr>
              <p:cNvPr id="27" name="矩形 26">
                <a:extLst>
                  <a:ext uri="{FF2B5EF4-FFF2-40B4-BE49-F238E27FC236}">
                    <a16:creationId xmlns:a16="http://schemas.microsoft.com/office/drawing/2014/main" id="{E76B8AE3-1C6B-542B-F704-E11F7138AAC6}"/>
                  </a:ext>
                </a:extLst>
              </p:cNvPr>
              <p:cNvSpPr/>
              <p:nvPr/>
            </p:nvSpPr>
            <p:spPr>
              <a:xfrm>
                <a:off x="8050198" y="3328017"/>
                <a:ext cx="376411" cy="1072166"/>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rtlCol="0" anchor="ctr" anchorCtr="0"/>
              <a:lstStyle/>
              <a:p>
                <a:pPr marL="0" marR="0" indent="0" algn="ctr" defTabSz="457200" rtl="0" eaLnBrk="1" fontAlgn="auto" latinLnBrk="0" hangingPunct="1">
                  <a:lnSpc>
                    <a:spcPct val="100000"/>
                  </a:lnSpc>
                  <a:spcBef>
                    <a:spcPts val="0"/>
                  </a:spcBef>
                  <a:spcAft>
                    <a:spcPts val="0"/>
                  </a:spcAft>
                  <a:buClrTx/>
                  <a:buSzTx/>
                  <a:buFontTx/>
                  <a:buNone/>
                </a:pPr>
                <a:r>
                  <a:rPr lang="zh-CN" altLang="en-US" sz="1200" dirty="0">
                    <a:solidFill>
                      <a:schemeClr val="tx1"/>
                    </a:solidFill>
                    <a:cs typeface="+mn-ea"/>
                    <a:sym typeface="+mn-lt"/>
                  </a:rPr>
                  <a:t>零售商</a:t>
                </a:r>
                <a:endParaRPr kumimoji="0" lang="zh-CN" altLang="en-US" sz="1200" i="0" u="none" strike="noStrike" kern="1200" cap="none" spc="0" normalizeH="0" baseline="0" noProof="0" dirty="0">
                  <a:ln>
                    <a:noFill/>
                  </a:ln>
                  <a:solidFill>
                    <a:schemeClr val="tx1"/>
                  </a:solidFill>
                  <a:effectLst/>
                  <a:uLnTx/>
                  <a:uFillTx/>
                  <a:cs typeface="+mn-ea"/>
                  <a:sym typeface="+mn-lt"/>
                </a:endParaRPr>
              </a:p>
            </p:txBody>
          </p:sp>
          <p:sp>
            <p:nvSpPr>
              <p:cNvPr id="28" name="矩形 27">
                <a:extLst>
                  <a:ext uri="{FF2B5EF4-FFF2-40B4-BE49-F238E27FC236}">
                    <a16:creationId xmlns:a16="http://schemas.microsoft.com/office/drawing/2014/main" id="{94412696-0093-3005-0DFE-20918BE1AD97}"/>
                  </a:ext>
                </a:extLst>
              </p:cNvPr>
              <p:cNvSpPr/>
              <p:nvPr/>
            </p:nvSpPr>
            <p:spPr>
              <a:xfrm>
                <a:off x="5948062" y="4793140"/>
                <a:ext cx="2478547" cy="355961"/>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indent="0" algn="ctr" defTabSz="457200" rtl="0" eaLnBrk="1" fontAlgn="auto" latinLnBrk="0" hangingPunct="1">
                  <a:lnSpc>
                    <a:spcPct val="100000"/>
                  </a:lnSpc>
                  <a:spcBef>
                    <a:spcPts val="0"/>
                  </a:spcBef>
                  <a:spcAft>
                    <a:spcPts val="0"/>
                  </a:spcAft>
                  <a:buClrTx/>
                  <a:buSzTx/>
                  <a:buFontTx/>
                  <a:buNone/>
                </a:pPr>
                <a:r>
                  <a:rPr kumimoji="0" lang="zh-CN" altLang="en-US" sz="1200" i="0" u="none" strike="noStrike" kern="1200" cap="none" spc="0" normalizeH="0" baseline="0" noProof="0" dirty="0">
                    <a:ln>
                      <a:noFill/>
                    </a:ln>
                    <a:solidFill>
                      <a:schemeClr val="tx1"/>
                    </a:solidFill>
                    <a:effectLst/>
                    <a:uLnTx/>
                    <a:uFillTx/>
                    <a:cs typeface="+mn-ea"/>
                    <a:sym typeface="+mn-lt"/>
                  </a:rPr>
                  <a:t>品牌珠宝企业（设计</a:t>
                </a:r>
                <a:r>
                  <a:rPr kumimoji="0" lang="en-US" altLang="zh-CN" sz="1200" i="0" u="none" strike="noStrike" kern="1200" cap="none" spc="0" normalizeH="0" baseline="0" noProof="0" dirty="0">
                    <a:ln>
                      <a:noFill/>
                    </a:ln>
                    <a:solidFill>
                      <a:schemeClr val="tx1"/>
                    </a:solidFill>
                    <a:effectLst/>
                    <a:uLnTx/>
                    <a:uFillTx/>
                    <a:cs typeface="+mn-ea"/>
                    <a:sym typeface="+mn-lt"/>
                  </a:rPr>
                  <a:t>-</a:t>
                </a:r>
                <a:r>
                  <a:rPr kumimoji="0" lang="zh-CN" altLang="en-US" sz="1200" i="0" u="none" strike="noStrike" kern="1200" cap="none" spc="0" normalizeH="0" baseline="0" noProof="0" dirty="0">
                    <a:ln>
                      <a:noFill/>
                    </a:ln>
                    <a:solidFill>
                      <a:schemeClr val="tx1"/>
                    </a:solidFill>
                    <a:effectLst/>
                    <a:uLnTx/>
                    <a:uFillTx/>
                    <a:cs typeface="+mn-ea"/>
                    <a:sym typeface="+mn-lt"/>
                  </a:rPr>
                  <a:t>生产</a:t>
                </a:r>
                <a:r>
                  <a:rPr kumimoji="0" lang="en-US" altLang="zh-CN" sz="1200" i="0" u="none" strike="noStrike" kern="1200" cap="none" spc="0" normalizeH="0" baseline="0" noProof="0" dirty="0">
                    <a:ln>
                      <a:noFill/>
                    </a:ln>
                    <a:solidFill>
                      <a:schemeClr val="tx1"/>
                    </a:solidFill>
                    <a:effectLst/>
                    <a:uLnTx/>
                    <a:uFillTx/>
                    <a:cs typeface="+mn-ea"/>
                    <a:sym typeface="+mn-lt"/>
                  </a:rPr>
                  <a:t>-</a:t>
                </a:r>
                <a:r>
                  <a:rPr lang="zh-CN" altLang="en-US" sz="1200" dirty="0">
                    <a:solidFill>
                      <a:schemeClr val="tx1"/>
                    </a:solidFill>
                    <a:cs typeface="+mn-ea"/>
                    <a:sym typeface="+mn-lt"/>
                  </a:rPr>
                  <a:t>销售</a:t>
                </a:r>
                <a:r>
                  <a:rPr kumimoji="0" lang="zh-CN" altLang="en-US" sz="1200" i="0" u="none" strike="noStrike" kern="1200" cap="none" spc="0" normalizeH="0" baseline="0" noProof="0" dirty="0">
                    <a:ln>
                      <a:noFill/>
                    </a:ln>
                    <a:solidFill>
                      <a:schemeClr val="tx1"/>
                    </a:solidFill>
                    <a:effectLst/>
                    <a:uLnTx/>
                    <a:uFillTx/>
                    <a:cs typeface="+mn-ea"/>
                    <a:sym typeface="+mn-lt"/>
                  </a:rPr>
                  <a:t>）</a:t>
                </a:r>
              </a:p>
            </p:txBody>
          </p:sp>
          <p:sp>
            <p:nvSpPr>
              <p:cNvPr id="29" name="矩形 28">
                <a:extLst>
                  <a:ext uri="{FF2B5EF4-FFF2-40B4-BE49-F238E27FC236}">
                    <a16:creationId xmlns:a16="http://schemas.microsoft.com/office/drawing/2014/main" id="{6F2695DE-7CEC-A9D1-5BE4-45E49218432A}"/>
                  </a:ext>
                </a:extLst>
              </p:cNvPr>
              <p:cNvSpPr/>
              <p:nvPr/>
            </p:nvSpPr>
            <p:spPr>
              <a:xfrm>
                <a:off x="9364087" y="3328017"/>
                <a:ext cx="415536" cy="1832441"/>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rtlCol="0" anchor="ctr" anchorCtr="0"/>
              <a:lstStyle/>
              <a:p>
                <a:pPr marL="0" marR="0" indent="0" algn="ctr" defTabSz="457200" rtl="0" eaLnBrk="1" fontAlgn="auto" latinLnBrk="0" hangingPunct="1">
                  <a:lnSpc>
                    <a:spcPct val="100000"/>
                  </a:lnSpc>
                  <a:spcBef>
                    <a:spcPts val="0"/>
                  </a:spcBef>
                  <a:spcAft>
                    <a:spcPts val="0"/>
                  </a:spcAft>
                  <a:buClrTx/>
                  <a:buSzTx/>
                  <a:buFontTx/>
                  <a:buNone/>
                </a:pPr>
                <a:r>
                  <a:rPr kumimoji="0" lang="zh-CN" altLang="en-US" sz="1200" i="0" u="none" strike="noStrike" kern="1200" cap="none" spc="0" normalizeH="0" baseline="0" noProof="0" dirty="0">
                    <a:ln>
                      <a:noFill/>
                    </a:ln>
                    <a:solidFill>
                      <a:schemeClr val="tx1"/>
                    </a:solidFill>
                    <a:effectLst/>
                    <a:uLnTx/>
                    <a:uFillTx/>
                    <a:cs typeface="+mn-ea"/>
                    <a:sym typeface="+mn-lt"/>
                  </a:rPr>
                  <a:t>消费者</a:t>
                </a:r>
              </a:p>
            </p:txBody>
          </p:sp>
          <p:sp>
            <p:nvSpPr>
              <p:cNvPr id="30" name="箭头: 右 32">
                <a:extLst>
                  <a:ext uri="{FF2B5EF4-FFF2-40B4-BE49-F238E27FC236}">
                    <a16:creationId xmlns:a16="http://schemas.microsoft.com/office/drawing/2014/main" id="{FBA10231-9B17-D98E-002F-17DCC0CBF2C6}"/>
                  </a:ext>
                </a:extLst>
              </p:cNvPr>
              <p:cNvSpPr/>
              <p:nvPr/>
            </p:nvSpPr>
            <p:spPr>
              <a:xfrm>
                <a:off x="2795827" y="3358474"/>
                <a:ext cx="681266" cy="355961"/>
              </a:xfrm>
              <a:prstGeom prst="rightArrow">
                <a:avLst/>
              </a:prstGeom>
              <a:solidFill>
                <a:srgbClr val="B9995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indent="0" algn="l" defTabSz="4572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dirty="0">
                  <a:ln>
                    <a:noFill/>
                  </a:ln>
                  <a:solidFill>
                    <a:srgbClr val="FFFFFF"/>
                  </a:solidFill>
                  <a:effectLst/>
                  <a:uLnTx/>
                  <a:uFillTx/>
                  <a:cs typeface="+mn-ea"/>
                  <a:sym typeface="+mn-lt"/>
                </a:endParaRPr>
              </a:p>
            </p:txBody>
          </p:sp>
          <p:sp>
            <p:nvSpPr>
              <p:cNvPr id="31" name="箭头: 右 33">
                <a:extLst>
                  <a:ext uri="{FF2B5EF4-FFF2-40B4-BE49-F238E27FC236}">
                    <a16:creationId xmlns:a16="http://schemas.microsoft.com/office/drawing/2014/main" id="{E6FC7DFF-696A-09C6-1111-A4C1A8C1B6FE}"/>
                  </a:ext>
                </a:extLst>
              </p:cNvPr>
              <p:cNvSpPr/>
              <p:nvPr/>
            </p:nvSpPr>
            <p:spPr>
              <a:xfrm>
                <a:off x="2793032" y="4104422"/>
                <a:ext cx="681266" cy="355961"/>
              </a:xfrm>
              <a:prstGeom prst="rightArrow">
                <a:avLst/>
              </a:prstGeom>
              <a:solidFill>
                <a:srgbClr val="B9995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indent="0" algn="l" defTabSz="4572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dirty="0">
                  <a:ln>
                    <a:noFill/>
                  </a:ln>
                  <a:solidFill>
                    <a:srgbClr val="FFFFFF"/>
                  </a:solidFill>
                  <a:effectLst/>
                  <a:uLnTx/>
                  <a:uFillTx/>
                  <a:cs typeface="+mn-ea"/>
                  <a:sym typeface="+mn-lt"/>
                </a:endParaRPr>
              </a:p>
            </p:txBody>
          </p:sp>
          <p:sp>
            <p:nvSpPr>
              <p:cNvPr id="32" name="箭头: 右 34">
                <a:extLst>
                  <a:ext uri="{FF2B5EF4-FFF2-40B4-BE49-F238E27FC236}">
                    <a16:creationId xmlns:a16="http://schemas.microsoft.com/office/drawing/2014/main" id="{8D34699E-257A-6141-9DAC-AC02F98B7E04}"/>
                  </a:ext>
                </a:extLst>
              </p:cNvPr>
              <p:cNvSpPr/>
              <p:nvPr/>
            </p:nvSpPr>
            <p:spPr>
              <a:xfrm>
                <a:off x="2804537" y="4797993"/>
                <a:ext cx="681266" cy="355961"/>
              </a:xfrm>
              <a:prstGeom prst="rightArrow">
                <a:avLst/>
              </a:prstGeom>
              <a:solidFill>
                <a:srgbClr val="B9995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indent="0" algn="l" defTabSz="4572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dirty="0">
                  <a:ln>
                    <a:noFill/>
                  </a:ln>
                  <a:solidFill>
                    <a:srgbClr val="FFFFFF"/>
                  </a:solidFill>
                  <a:effectLst/>
                  <a:uLnTx/>
                  <a:uFillTx/>
                  <a:cs typeface="+mn-ea"/>
                  <a:sym typeface="+mn-lt"/>
                </a:endParaRPr>
              </a:p>
            </p:txBody>
          </p:sp>
          <p:sp>
            <p:nvSpPr>
              <p:cNvPr id="33" name="箭头: 右 35">
                <a:extLst>
                  <a:ext uri="{FF2B5EF4-FFF2-40B4-BE49-F238E27FC236}">
                    <a16:creationId xmlns:a16="http://schemas.microsoft.com/office/drawing/2014/main" id="{D90B383A-6E88-3C7B-A22E-94071049FBF9}"/>
                  </a:ext>
                </a:extLst>
              </p:cNvPr>
              <p:cNvSpPr/>
              <p:nvPr/>
            </p:nvSpPr>
            <p:spPr>
              <a:xfrm>
                <a:off x="5140462" y="3327758"/>
                <a:ext cx="681266" cy="355961"/>
              </a:xfrm>
              <a:prstGeom prst="rightArrow">
                <a:avLst/>
              </a:prstGeom>
              <a:solidFill>
                <a:srgbClr val="B9995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indent="0" algn="l" defTabSz="4572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dirty="0">
                  <a:ln>
                    <a:noFill/>
                  </a:ln>
                  <a:solidFill>
                    <a:srgbClr val="FFFFFF"/>
                  </a:solidFill>
                  <a:effectLst/>
                  <a:uLnTx/>
                  <a:uFillTx/>
                  <a:cs typeface="+mn-ea"/>
                  <a:sym typeface="+mn-lt"/>
                </a:endParaRPr>
              </a:p>
            </p:txBody>
          </p:sp>
          <p:sp>
            <p:nvSpPr>
              <p:cNvPr id="34" name="箭头: 右 36">
                <a:extLst>
                  <a:ext uri="{FF2B5EF4-FFF2-40B4-BE49-F238E27FC236}">
                    <a16:creationId xmlns:a16="http://schemas.microsoft.com/office/drawing/2014/main" id="{9033847D-472E-D07E-7A86-96033BC37841}"/>
                  </a:ext>
                </a:extLst>
              </p:cNvPr>
              <p:cNvSpPr/>
              <p:nvPr/>
            </p:nvSpPr>
            <p:spPr>
              <a:xfrm>
                <a:off x="5140462" y="4790708"/>
                <a:ext cx="681266" cy="355961"/>
              </a:xfrm>
              <a:prstGeom prst="rightArrow">
                <a:avLst/>
              </a:prstGeom>
              <a:solidFill>
                <a:srgbClr val="B9995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indent="0" algn="l" defTabSz="4572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dirty="0">
                  <a:ln>
                    <a:noFill/>
                  </a:ln>
                  <a:solidFill>
                    <a:srgbClr val="FFFFFF"/>
                  </a:solidFill>
                  <a:effectLst/>
                  <a:uLnTx/>
                  <a:uFillTx/>
                  <a:cs typeface="+mn-ea"/>
                  <a:sym typeface="+mn-lt"/>
                </a:endParaRPr>
              </a:p>
            </p:txBody>
          </p:sp>
          <p:sp>
            <p:nvSpPr>
              <p:cNvPr id="35" name="箭头: 下 37">
                <a:extLst>
                  <a:ext uri="{FF2B5EF4-FFF2-40B4-BE49-F238E27FC236}">
                    <a16:creationId xmlns:a16="http://schemas.microsoft.com/office/drawing/2014/main" id="{03AB5E07-E27D-2F26-C250-3D05AFF45827}"/>
                  </a:ext>
                </a:extLst>
              </p:cNvPr>
              <p:cNvSpPr/>
              <p:nvPr/>
            </p:nvSpPr>
            <p:spPr>
              <a:xfrm>
                <a:off x="6066525" y="3777169"/>
                <a:ext cx="259275" cy="934135"/>
              </a:xfrm>
              <a:prstGeom prst="downArrow">
                <a:avLst/>
              </a:prstGeom>
              <a:solidFill>
                <a:srgbClr val="B9995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indent="0" algn="l" defTabSz="4572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dirty="0">
                  <a:ln>
                    <a:noFill/>
                  </a:ln>
                  <a:solidFill>
                    <a:srgbClr val="FFFFFF"/>
                  </a:solidFill>
                  <a:effectLst/>
                  <a:uLnTx/>
                  <a:uFillTx/>
                  <a:cs typeface="+mn-ea"/>
                  <a:sym typeface="+mn-lt"/>
                </a:endParaRPr>
              </a:p>
            </p:txBody>
          </p:sp>
          <p:sp>
            <p:nvSpPr>
              <p:cNvPr id="36" name="箭头: 下 38">
                <a:extLst>
                  <a:ext uri="{FF2B5EF4-FFF2-40B4-BE49-F238E27FC236}">
                    <a16:creationId xmlns:a16="http://schemas.microsoft.com/office/drawing/2014/main" id="{D188C779-C2DD-833C-DCEC-13DF895D90A7}"/>
                  </a:ext>
                </a:extLst>
              </p:cNvPr>
              <p:cNvSpPr/>
              <p:nvPr/>
            </p:nvSpPr>
            <p:spPr>
              <a:xfrm>
                <a:off x="6781605" y="3765556"/>
                <a:ext cx="216322" cy="245438"/>
              </a:xfrm>
              <a:prstGeom prst="downArrow">
                <a:avLst/>
              </a:prstGeom>
              <a:solidFill>
                <a:srgbClr val="B9995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indent="0" algn="l" defTabSz="4572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dirty="0">
                  <a:ln>
                    <a:noFill/>
                  </a:ln>
                  <a:solidFill>
                    <a:srgbClr val="FFFFFF"/>
                  </a:solidFill>
                  <a:effectLst/>
                  <a:uLnTx/>
                  <a:uFillTx/>
                  <a:cs typeface="+mn-ea"/>
                  <a:sym typeface="+mn-lt"/>
                </a:endParaRPr>
              </a:p>
            </p:txBody>
          </p:sp>
          <p:sp>
            <p:nvSpPr>
              <p:cNvPr id="37" name="箭头: 右 39">
                <a:extLst>
                  <a:ext uri="{FF2B5EF4-FFF2-40B4-BE49-F238E27FC236}">
                    <a16:creationId xmlns:a16="http://schemas.microsoft.com/office/drawing/2014/main" id="{E8D7E636-C8A6-FD2C-3774-6FE40CB127B3}"/>
                  </a:ext>
                </a:extLst>
              </p:cNvPr>
              <p:cNvSpPr/>
              <p:nvPr/>
            </p:nvSpPr>
            <p:spPr>
              <a:xfrm>
                <a:off x="7444312" y="3322085"/>
                <a:ext cx="543157" cy="355961"/>
              </a:xfrm>
              <a:prstGeom prst="rightArrow">
                <a:avLst/>
              </a:prstGeom>
              <a:solidFill>
                <a:srgbClr val="B9995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indent="0" algn="l" defTabSz="4572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dirty="0">
                  <a:ln>
                    <a:noFill/>
                  </a:ln>
                  <a:solidFill>
                    <a:srgbClr val="FFFFFF"/>
                  </a:solidFill>
                  <a:effectLst/>
                  <a:uLnTx/>
                  <a:uFillTx/>
                  <a:cs typeface="+mn-ea"/>
                  <a:sym typeface="+mn-lt"/>
                </a:endParaRPr>
              </a:p>
            </p:txBody>
          </p:sp>
          <p:sp>
            <p:nvSpPr>
              <p:cNvPr id="38" name="箭头: 右 40">
                <a:extLst>
                  <a:ext uri="{FF2B5EF4-FFF2-40B4-BE49-F238E27FC236}">
                    <a16:creationId xmlns:a16="http://schemas.microsoft.com/office/drawing/2014/main" id="{66305591-BAC0-0821-811B-052222BF64CB}"/>
                  </a:ext>
                </a:extLst>
              </p:cNvPr>
              <p:cNvSpPr/>
              <p:nvPr/>
            </p:nvSpPr>
            <p:spPr>
              <a:xfrm>
                <a:off x="7441352" y="4044222"/>
                <a:ext cx="543157" cy="355961"/>
              </a:xfrm>
              <a:prstGeom prst="rightArrow">
                <a:avLst/>
              </a:prstGeom>
              <a:solidFill>
                <a:srgbClr val="B9995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indent="0" algn="l" defTabSz="4572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dirty="0">
                  <a:ln>
                    <a:noFill/>
                  </a:ln>
                  <a:solidFill>
                    <a:srgbClr val="FFFFFF"/>
                  </a:solidFill>
                  <a:effectLst/>
                  <a:uLnTx/>
                  <a:uFillTx/>
                  <a:cs typeface="+mn-ea"/>
                  <a:sym typeface="+mn-lt"/>
                </a:endParaRPr>
              </a:p>
            </p:txBody>
          </p:sp>
          <p:sp>
            <p:nvSpPr>
              <p:cNvPr id="39" name="箭头: 右 41">
                <a:extLst>
                  <a:ext uri="{FF2B5EF4-FFF2-40B4-BE49-F238E27FC236}">
                    <a16:creationId xmlns:a16="http://schemas.microsoft.com/office/drawing/2014/main" id="{575F8180-E3A1-0468-7BA5-BDD269E95D0B}"/>
                  </a:ext>
                </a:extLst>
              </p:cNvPr>
              <p:cNvSpPr/>
              <p:nvPr/>
            </p:nvSpPr>
            <p:spPr>
              <a:xfrm>
                <a:off x="8574277" y="3725221"/>
                <a:ext cx="681266" cy="355961"/>
              </a:xfrm>
              <a:prstGeom prst="rightArrow">
                <a:avLst/>
              </a:prstGeom>
              <a:solidFill>
                <a:srgbClr val="B9995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indent="0" algn="l" defTabSz="4572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dirty="0">
                  <a:ln>
                    <a:noFill/>
                  </a:ln>
                  <a:solidFill>
                    <a:srgbClr val="FFFFFF"/>
                  </a:solidFill>
                  <a:effectLst/>
                  <a:uLnTx/>
                  <a:uFillTx/>
                  <a:cs typeface="+mn-ea"/>
                  <a:sym typeface="+mn-lt"/>
                </a:endParaRPr>
              </a:p>
            </p:txBody>
          </p:sp>
          <p:sp>
            <p:nvSpPr>
              <p:cNvPr id="40" name="箭头: 右 42">
                <a:extLst>
                  <a:ext uri="{FF2B5EF4-FFF2-40B4-BE49-F238E27FC236}">
                    <a16:creationId xmlns:a16="http://schemas.microsoft.com/office/drawing/2014/main" id="{926E61DF-9A8A-0667-3D36-BF6CCC4568C3}"/>
                  </a:ext>
                </a:extLst>
              </p:cNvPr>
              <p:cNvSpPr/>
              <p:nvPr/>
            </p:nvSpPr>
            <p:spPr>
              <a:xfrm>
                <a:off x="8556487" y="4784402"/>
                <a:ext cx="681266" cy="355961"/>
              </a:xfrm>
              <a:prstGeom prst="rightArrow">
                <a:avLst/>
              </a:prstGeom>
              <a:solidFill>
                <a:srgbClr val="B9995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indent="0" algn="l" defTabSz="4572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dirty="0">
                  <a:ln>
                    <a:noFill/>
                  </a:ln>
                  <a:solidFill>
                    <a:srgbClr val="FFFFFF"/>
                  </a:solidFill>
                  <a:effectLst/>
                  <a:uLnTx/>
                  <a:uFillTx/>
                  <a:cs typeface="+mn-ea"/>
                  <a:sym typeface="+mn-lt"/>
                </a:endParaRPr>
              </a:p>
            </p:txBody>
          </p:sp>
        </p:grpSp>
      </p:grpSp>
      <p:sp>
        <p:nvSpPr>
          <p:cNvPr id="41" name="箭头: 下 38">
            <a:extLst>
              <a:ext uri="{FF2B5EF4-FFF2-40B4-BE49-F238E27FC236}">
                <a16:creationId xmlns:a16="http://schemas.microsoft.com/office/drawing/2014/main" id="{D188C779-C2DD-833C-DCEC-13DF895D90A7}"/>
              </a:ext>
            </a:extLst>
          </p:cNvPr>
          <p:cNvSpPr/>
          <p:nvPr/>
        </p:nvSpPr>
        <p:spPr>
          <a:xfrm flipV="1">
            <a:off x="8454856" y="5263699"/>
            <a:ext cx="275627" cy="270710"/>
          </a:xfrm>
          <a:prstGeom prst="downArrow">
            <a:avLst/>
          </a:prstGeom>
          <a:solidFill>
            <a:srgbClr val="B9995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indent="0" algn="l" defTabSz="4572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dirty="0">
              <a:ln>
                <a:noFill/>
              </a:ln>
              <a:solidFill>
                <a:srgbClr val="FFFFFF"/>
              </a:solidFill>
              <a:effectLst/>
              <a:uLnTx/>
              <a:uFillTx/>
              <a:cs typeface="+mn-ea"/>
              <a:sym typeface="+mn-lt"/>
            </a:endParaRPr>
          </a:p>
        </p:txBody>
      </p:sp>
    </p:spTree>
    <p:extLst>
      <p:ext uri="{BB962C8B-B14F-4D97-AF65-F5344CB8AC3E}">
        <p14:creationId xmlns:p14="http://schemas.microsoft.com/office/powerpoint/2010/main" val="850581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新消费品牌的核心能力：跨界资源整合</a:t>
            </a:r>
            <a:endParaRPr kumimoji="1" lang="zh-CN" altLang="en-US" dirty="0"/>
          </a:p>
        </p:txBody>
      </p:sp>
      <p:sp>
        <p:nvSpPr>
          <p:cNvPr id="3" name="内容占位符 2"/>
          <p:cNvSpPr>
            <a:spLocks noGrp="1"/>
          </p:cNvSpPr>
          <p:nvPr>
            <p:ph idx="1"/>
          </p:nvPr>
        </p:nvSpPr>
        <p:spPr>
          <a:xfrm>
            <a:off x="375979" y="993911"/>
            <a:ext cx="11030997" cy="1865509"/>
          </a:xfrm>
        </p:spPr>
        <p:txBody>
          <a:bodyPr>
            <a:normAutofit/>
          </a:bodyPr>
          <a:lstStyle/>
          <a:p>
            <a:pPr lvl="0" algn="just">
              <a:spcAft>
                <a:spcPts val="600"/>
              </a:spcAft>
              <a:buFont typeface="Wingdings" panose="05000000000000000000" pitchFamily="2" charset="2"/>
              <a:buChar char="Ø"/>
              <a:tabLst>
                <a:tab pos="457200" algn="l"/>
              </a:tabLst>
            </a:pPr>
            <a:r>
              <a:rPr lang="zh-CN" altLang="en-US" b="1" kern="100" dirty="0" smtClean="0">
                <a:cs typeface="Times New Roman" panose="02020603050405020304" pitchFamily="18" charset="0"/>
              </a:rPr>
              <a:t>进驻</a:t>
            </a:r>
            <a:r>
              <a:rPr lang="zh-CN" altLang="en-US" b="1" kern="100" dirty="0">
                <a:cs typeface="Times New Roman" panose="02020603050405020304" pitchFamily="18" charset="0"/>
              </a:rPr>
              <a:t>优质</a:t>
            </a:r>
            <a:r>
              <a:rPr lang="zh-CN" altLang="en-US" b="1" kern="100" dirty="0" smtClean="0">
                <a:cs typeface="Times New Roman" panose="02020603050405020304" pitchFamily="18" charset="0"/>
              </a:rPr>
              <a:t>商场，助力门店提</a:t>
            </a:r>
            <a:r>
              <a:rPr lang="zh-CN" altLang="en-US" b="1" kern="100" dirty="0">
                <a:cs typeface="Times New Roman" panose="02020603050405020304" pitchFamily="18" charset="0"/>
              </a:rPr>
              <a:t>质：</a:t>
            </a:r>
            <a:r>
              <a:rPr lang="zh-CN" altLang="en-US" kern="100" dirty="0">
                <a:cs typeface="Times New Roman" panose="02020603050405020304" pitchFamily="18" charset="0"/>
              </a:rPr>
              <a:t>随着产品力、品牌力的不断提升</a:t>
            </a:r>
            <a:r>
              <a:rPr lang="zh-CN" altLang="en-US" kern="100" dirty="0" smtClean="0">
                <a:cs typeface="Times New Roman" panose="02020603050405020304" pitchFamily="18" charset="0"/>
              </a:rPr>
              <a:t>，优质商场（</a:t>
            </a:r>
            <a:r>
              <a:rPr lang="zh-CN" altLang="en-US" kern="100" dirty="0">
                <a:cs typeface="Times New Roman" panose="02020603050405020304" pitchFamily="18" charset="0"/>
              </a:rPr>
              <a:t>如</a:t>
            </a:r>
            <a:r>
              <a:rPr lang="en-US" altLang="zh-CN" kern="100" dirty="0">
                <a:cs typeface="Times New Roman" panose="02020603050405020304" pitchFamily="18" charset="0"/>
              </a:rPr>
              <a:t>SKP</a:t>
            </a:r>
            <a:r>
              <a:rPr lang="zh-CN" altLang="en-US" kern="100" dirty="0">
                <a:cs typeface="Times New Roman" panose="02020603050405020304" pitchFamily="18" charset="0"/>
              </a:rPr>
              <a:t>、万象城等</a:t>
            </a:r>
            <a:r>
              <a:rPr lang="zh-CN" altLang="en-US" kern="100" dirty="0" smtClean="0">
                <a:cs typeface="Times New Roman" panose="02020603050405020304" pitchFamily="18" charset="0"/>
              </a:rPr>
              <a:t>）对于部分黄金珠宝品牌的认可度不断增强，并愿意提供较好的位置，门店整体经营质量更高；据</a:t>
            </a:r>
            <a:r>
              <a:rPr lang="zh-CN" altLang="en-US" kern="100" dirty="0">
                <a:cs typeface="Times New Roman" panose="02020603050405020304" pitchFamily="18" charset="0"/>
              </a:rPr>
              <a:t>潮宏基</a:t>
            </a:r>
            <a:r>
              <a:rPr lang="en-US" altLang="zh-CN" kern="100" dirty="0">
                <a:cs typeface="Times New Roman" panose="02020603050405020304" pitchFamily="18" charset="0"/>
              </a:rPr>
              <a:t>2025</a:t>
            </a:r>
            <a:r>
              <a:rPr lang="zh-CN" altLang="en-US" kern="100" dirty="0">
                <a:cs typeface="Times New Roman" panose="02020603050405020304" pitchFamily="18" charset="0"/>
              </a:rPr>
              <a:t>年中报，上半年潮宏基营收排名前十的直营店中有</a:t>
            </a:r>
            <a:r>
              <a:rPr lang="en-US" altLang="zh-CN" kern="100" dirty="0">
                <a:cs typeface="Times New Roman" panose="02020603050405020304" pitchFamily="18" charset="0"/>
              </a:rPr>
              <a:t>7</a:t>
            </a:r>
            <a:r>
              <a:rPr lang="zh-CN" altLang="en-US" kern="100" dirty="0">
                <a:cs typeface="Times New Roman" panose="02020603050405020304" pitchFamily="18" charset="0"/>
              </a:rPr>
              <a:t>家为万象城体系门店。</a:t>
            </a:r>
            <a:endParaRPr lang="en-US" altLang="zh-CN" kern="100" dirty="0" smtClean="0">
              <a:cs typeface="Times New Roman" panose="02020603050405020304" pitchFamily="18" charset="0"/>
            </a:endParaRPr>
          </a:p>
          <a:p>
            <a:pPr lvl="0" algn="just">
              <a:spcAft>
                <a:spcPts val="600"/>
              </a:spcAft>
              <a:buFont typeface="Wingdings" panose="05000000000000000000" pitchFamily="2" charset="2"/>
              <a:buChar char="Ø"/>
              <a:tabLst>
                <a:tab pos="457200" algn="l"/>
              </a:tabLst>
            </a:pPr>
            <a:r>
              <a:rPr lang="zh-CN" altLang="en-US" b="1" kern="100" dirty="0" smtClean="0">
                <a:cs typeface="Times New Roman" panose="02020603050405020304" pitchFamily="18" charset="0"/>
              </a:rPr>
              <a:t>品牌出海：</a:t>
            </a:r>
            <a:r>
              <a:rPr lang="zh-CN" altLang="en-US" kern="100" dirty="0">
                <a:cs typeface="Times New Roman" panose="02020603050405020304" pitchFamily="18" charset="0"/>
              </a:rPr>
              <a:t>以周大福、潮宏基、老铺黄金等为代表的黄金珠宝企业近年来积极探索品牌出海，其中，东南亚地区是当前出海的主要目标市场。东南亚地区对黄金有着独特的热爱，黄金婚嫁首饰套装是马来西亚传统的一部分，黄金饰品在泰国许多传统节日和庆典中也被广泛使用，如婚礼和寺庙祭祀等。随着东南亚国家的中产阶层崛起及经济增长，加上当地旅游业复苏，黄金珠宝需求有望持续向好，为出海品牌带来潜在增长机遇。</a:t>
            </a:r>
            <a:endParaRPr lang="en-US" altLang="zh-CN" kern="100" dirty="0" smtClean="0">
              <a:cs typeface="Times New Roman" panose="02020603050405020304" pitchFamily="18" charset="0"/>
            </a:endParaRPr>
          </a:p>
          <a:p>
            <a:pPr marL="0" lvl="0" indent="0" algn="just">
              <a:spcAft>
                <a:spcPts val="600"/>
              </a:spcAft>
              <a:buNone/>
              <a:tabLst>
                <a:tab pos="457200" algn="l"/>
              </a:tabLst>
            </a:pPr>
            <a:endParaRPr lang="en-US" altLang="zh-CN" kern="100" dirty="0">
              <a:cs typeface="Times New Roman" panose="02020603050405020304" pitchFamily="18" charset="0"/>
            </a:endParaRPr>
          </a:p>
        </p:txBody>
      </p:sp>
      <p:sp>
        <p:nvSpPr>
          <p:cNvPr id="4" name="灯片编号占位符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楷体" panose="02010609060101010101" pitchFamily="49" charset="-122"/>
                <a:cs typeface="+mn-cs"/>
              </a:rPr>
              <a:t>11</a:t>
            </a:fld>
            <a:endParaRPr kumimoji="1" lang="zh-CN" altLang="en-US" sz="1200" b="0" i="0" u="none" strike="noStrike" kern="1200" cap="none" spc="0" normalizeH="0" baseline="0" noProof="0" dirty="0">
              <a:ln>
                <a:noFill/>
              </a:ln>
              <a:solidFill>
                <a:srgbClr val="605E5D"/>
              </a:solidFill>
              <a:effectLst/>
              <a:uLnTx/>
              <a:uFillTx/>
              <a:latin typeface="楷体" panose="02010609060101010101" pitchFamily="49" charset="-122"/>
              <a:ea typeface="楷体" panose="02010609060101010101" pitchFamily="49" charset="-122"/>
              <a:cs typeface="+mn-cs"/>
            </a:endParaRPr>
          </a:p>
        </p:txBody>
      </p:sp>
      <p:sp>
        <p:nvSpPr>
          <p:cNvPr id="6" name="矩形 5"/>
          <p:cNvSpPr/>
          <p:nvPr/>
        </p:nvSpPr>
        <p:spPr>
          <a:xfrm>
            <a:off x="375979" y="6370579"/>
            <a:ext cx="6096000" cy="313932"/>
          </a:xfrm>
          <a:prstGeom prst="rect">
            <a:avLst/>
          </a:prstGeom>
        </p:spPr>
        <p:txBody>
          <a:bodyPr>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lang="zh-CN" altLang="en-US" sz="1200" kern="100" dirty="0">
                <a:solidFill>
                  <a:srgbClr val="727373"/>
                </a:solidFill>
                <a:latin typeface="Calibri" panose="020F0502020204030204" pitchFamily="34" charset="0"/>
                <a:ea typeface="楷体" panose="02010609060101010101" pitchFamily="49" charset="-122"/>
                <a:cs typeface="微软雅黑" panose="020B0503020204020204" pitchFamily="34" charset="-122"/>
              </a:rPr>
              <a:t>数据来源</a:t>
            </a:r>
            <a:r>
              <a:rPr kumimoji="0" lang="zh-CN" altLang="zh-CN" sz="1200" b="0" i="0" u="none" strike="noStrike" kern="100" cap="none" spc="0" normalizeH="0" baseline="0" noProof="0" dirty="0" smtClean="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a:t>
            </a:r>
            <a:r>
              <a:rPr lang="zh-CN" altLang="en-US" sz="1200" kern="100" noProof="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潮宏基公告</a:t>
            </a:r>
            <a:endParaRPr kumimoji="0" lang="zh-CN" altLang="zh-CN"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42925439"/>
              </p:ext>
            </p:extLst>
          </p:nvPr>
        </p:nvGraphicFramePr>
        <p:xfrm>
          <a:off x="2847260" y="2942117"/>
          <a:ext cx="6284952" cy="322820"/>
        </p:xfrm>
        <a:graphic>
          <a:graphicData uri="http://schemas.openxmlformats.org/drawingml/2006/table">
            <a:tbl>
              <a:tblPr firstRow="1" bandRow="1">
                <a:tableStyleId>{5C22544A-7EE6-4342-B048-85BDC9FD1C3A}</a:tableStyleId>
              </a:tblPr>
              <a:tblGrid>
                <a:gridCol w="6284952">
                  <a:extLst>
                    <a:ext uri="{9D8B030D-6E8A-4147-A177-3AD203B41FA5}">
                      <a16:colId xmlns:a16="http://schemas.microsoft.com/office/drawing/2014/main" val="20000"/>
                    </a:ext>
                  </a:extLst>
                </a:gridCol>
              </a:tblGrid>
              <a:tr h="241481">
                <a:tc>
                  <a:txBody>
                    <a:bodyPr/>
                    <a:lstStyle/>
                    <a:p>
                      <a:pPr>
                        <a:lnSpc>
                          <a:spcPct val="120000"/>
                        </a:lnSpc>
                        <a:spcBef>
                          <a:spcPts val="0"/>
                        </a:spcBef>
                        <a:spcAft>
                          <a:spcPts val="0"/>
                        </a:spcAft>
                      </a:pPr>
                      <a:r>
                        <a:rPr lang="en-US" altLang="zh-CN" sz="1100" b="0" kern="1200" dirty="0" smtClean="0">
                          <a:solidFill>
                            <a:schemeClr val="tx1"/>
                          </a:solidFill>
                          <a:latin typeface="楷体" panose="02010609060101010101" pitchFamily="49" charset="-122"/>
                          <a:ea typeface="楷体" panose="02010609060101010101" pitchFamily="49" charset="-122"/>
                          <a:cs typeface="+mn-cs"/>
                        </a:rPr>
                        <a:t>2025H1</a:t>
                      </a:r>
                      <a:r>
                        <a:rPr lang="zh-CN" altLang="en-US" sz="1100" b="0" kern="1200" dirty="0" smtClean="0">
                          <a:solidFill>
                            <a:schemeClr val="tx1"/>
                          </a:solidFill>
                          <a:latin typeface="楷体" panose="02010609060101010101" pitchFamily="49" charset="-122"/>
                          <a:ea typeface="楷体" panose="02010609060101010101" pitchFamily="49" charset="-122"/>
                          <a:cs typeface="+mn-cs"/>
                        </a:rPr>
                        <a:t>潮宏基营业收入排名前</a:t>
                      </a:r>
                      <a:r>
                        <a:rPr lang="en-US" altLang="zh-CN" sz="1100" b="0" kern="1200" dirty="0" smtClean="0">
                          <a:solidFill>
                            <a:schemeClr val="tx1"/>
                          </a:solidFill>
                          <a:latin typeface="楷体" panose="02010609060101010101" pitchFamily="49" charset="-122"/>
                          <a:ea typeface="楷体" panose="02010609060101010101" pitchFamily="49" charset="-122"/>
                          <a:cs typeface="+mn-cs"/>
                        </a:rPr>
                        <a:t>10</a:t>
                      </a:r>
                      <a:r>
                        <a:rPr lang="zh-CN" altLang="en-US" sz="1100" b="0" kern="1200" dirty="0" smtClean="0">
                          <a:solidFill>
                            <a:schemeClr val="tx1"/>
                          </a:solidFill>
                          <a:latin typeface="楷体" panose="02010609060101010101" pitchFamily="49" charset="-122"/>
                          <a:ea typeface="楷体" panose="02010609060101010101" pitchFamily="49" charset="-122"/>
                          <a:cs typeface="+mn-cs"/>
                        </a:rPr>
                        <a:t>的珠宝直营店经营情况</a:t>
                      </a:r>
                      <a:endParaRPr lang="zh-CN" altLang="en-US" sz="1100" b="0" kern="1200" dirty="0">
                        <a:solidFill>
                          <a:schemeClr val="tx1"/>
                        </a:solidFill>
                        <a:latin typeface="楷体" panose="02010609060101010101" pitchFamily="49" charset="-122"/>
                        <a:ea typeface="楷体" panose="02010609060101010101" pitchFamily="49" charset="-122"/>
                        <a:cs typeface="+mn-cs"/>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13" name="组合 12"/>
          <p:cNvGrpSpPr/>
          <p:nvPr/>
        </p:nvGrpSpPr>
        <p:grpSpPr>
          <a:xfrm>
            <a:off x="2847260" y="3390659"/>
            <a:ext cx="6284952" cy="2749178"/>
            <a:chOff x="2847260" y="3390659"/>
            <a:chExt cx="6284952" cy="2749178"/>
          </a:xfrm>
        </p:grpSpPr>
        <p:pic>
          <p:nvPicPr>
            <p:cNvPr id="12" name="图片 11"/>
            <p:cNvPicPr>
              <a:picLocks noChangeAspect="1"/>
            </p:cNvPicPr>
            <p:nvPr/>
          </p:nvPicPr>
          <p:blipFill>
            <a:blip r:embed="rId2"/>
            <a:stretch>
              <a:fillRect/>
            </a:stretch>
          </p:blipFill>
          <p:spPr>
            <a:xfrm>
              <a:off x="2847260" y="5857200"/>
              <a:ext cx="6284952" cy="282637"/>
            </a:xfrm>
            <a:prstGeom prst="rect">
              <a:avLst/>
            </a:prstGeom>
          </p:spPr>
        </p:pic>
        <p:pic>
          <p:nvPicPr>
            <p:cNvPr id="11" name="图片 10"/>
            <p:cNvPicPr>
              <a:picLocks noChangeAspect="1"/>
            </p:cNvPicPr>
            <p:nvPr/>
          </p:nvPicPr>
          <p:blipFill>
            <a:blip r:embed="rId3"/>
            <a:stretch>
              <a:fillRect/>
            </a:stretch>
          </p:blipFill>
          <p:spPr>
            <a:xfrm>
              <a:off x="2847260" y="3390659"/>
              <a:ext cx="6284952" cy="2518438"/>
            </a:xfrm>
            <a:prstGeom prst="rect">
              <a:avLst/>
            </a:prstGeom>
          </p:spPr>
        </p:pic>
      </p:grpSp>
    </p:spTree>
    <p:extLst>
      <p:ext uri="{BB962C8B-B14F-4D97-AF65-F5344CB8AC3E}">
        <p14:creationId xmlns:p14="http://schemas.microsoft.com/office/powerpoint/2010/main" val="2364854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72059" y="2240481"/>
            <a:ext cx="2954655" cy="497316"/>
          </a:xfrm>
        </p:spPr>
        <p:txBody>
          <a:bodyPr/>
          <a:lstStyle/>
          <a:p>
            <a:pPr>
              <a:lnSpc>
                <a:spcPct val="120000"/>
              </a:lnSpc>
            </a:pPr>
            <a:r>
              <a:rPr lang="zh-CN" altLang="en-US" dirty="0"/>
              <a:t>数字化能力赋能创新</a:t>
            </a:r>
            <a:endParaRPr sz="2400" dirty="0">
              <a:sym typeface="+mn-lt"/>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2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微软雅黑" panose="020B0503020204020204" pitchFamily="34" charset="-122"/>
                <a:cs typeface="+mn-ea"/>
                <a:sym typeface="+mn-lt"/>
              </a:rPr>
              <a:t>12</a:t>
            </a:fld>
            <a:endParaRPr kumimoji="1" lang="zh-CN" altLang="en-US" sz="1200" b="0" i="0" u="none" strike="noStrike" kern="1200" cap="none" spc="0" normalizeH="0" baseline="0" noProof="0">
              <a:ln>
                <a:noFill/>
              </a:ln>
              <a:solidFill>
                <a:srgbClr val="605E5D"/>
              </a:solidFill>
              <a:effectLst/>
              <a:uLnTx/>
              <a:uFillTx/>
              <a:latin typeface="楷体" panose="02010609060101010101" pitchFamily="49"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07045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数字化能力赋能创新：加速产品迭代推新</a:t>
            </a:r>
            <a:endParaRPr kumimoji="1" lang="zh-CN" altLang="en-US" dirty="0"/>
          </a:p>
        </p:txBody>
      </p:sp>
      <p:sp>
        <p:nvSpPr>
          <p:cNvPr id="3" name="内容占位符 2"/>
          <p:cNvSpPr>
            <a:spLocks noGrp="1"/>
          </p:cNvSpPr>
          <p:nvPr>
            <p:ph idx="1"/>
          </p:nvPr>
        </p:nvSpPr>
        <p:spPr>
          <a:xfrm>
            <a:off x="375979" y="993911"/>
            <a:ext cx="11361449" cy="1804468"/>
          </a:xfrm>
        </p:spPr>
        <p:txBody>
          <a:bodyPr>
            <a:normAutofit/>
          </a:bodyPr>
          <a:lstStyle/>
          <a:p>
            <a:pPr lvl="0" algn="just">
              <a:spcAft>
                <a:spcPts val="600"/>
              </a:spcAft>
              <a:buFont typeface="Wingdings" panose="05000000000000000000" pitchFamily="2" charset="2"/>
              <a:buChar char="Ø"/>
              <a:tabLst>
                <a:tab pos="457200" algn="l"/>
              </a:tabLst>
            </a:pPr>
            <a:r>
              <a:rPr lang="en-US" altLang="zh-CN" b="1" kern="100" dirty="0">
                <a:cs typeface="Times New Roman" panose="02020603050405020304" pitchFamily="18" charset="0"/>
              </a:rPr>
              <a:t>AI</a:t>
            </a:r>
            <a:r>
              <a:rPr lang="zh-CN" altLang="en-US" b="1" kern="100" dirty="0">
                <a:cs typeface="Times New Roman" panose="02020603050405020304" pitchFamily="18" charset="0"/>
              </a:rPr>
              <a:t>驱动的设计革新：</a:t>
            </a:r>
          </a:p>
          <a:p>
            <a:pPr lvl="0" algn="just">
              <a:spcAft>
                <a:spcPts val="600"/>
              </a:spcAft>
              <a:buFont typeface="Arial" panose="020B0604020202020204" pitchFamily="34" charset="0"/>
              <a:buChar char="•"/>
              <a:tabLst>
                <a:tab pos="457200" algn="l"/>
              </a:tabLst>
            </a:pPr>
            <a:r>
              <a:rPr lang="zh-CN" altLang="en-US" u="sng" kern="100" dirty="0" smtClean="0">
                <a:cs typeface="Times New Roman" panose="02020603050405020304" pitchFamily="18" charset="0"/>
              </a:rPr>
              <a:t>智能生成与快速迭代</a:t>
            </a:r>
            <a:r>
              <a:rPr lang="zh-CN" altLang="en-US" kern="100" dirty="0" smtClean="0">
                <a:cs typeface="Times New Roman" panose="02020603050405020304" pitchFamily="18" charset="0"/>
              </a:rPr>
              <a:t>：传统</a:t>
            </a:r>
            <a:r>
              <a:rPr lang="zh-CN" altLang="en-US" kern="100" dirty="0">
                <a:cs typeface="Times New Roman" panose="02020603050405020304" pitchFamily="18" charset="0"/>
              </a:rPr>
              <a:t>珠宝设计依赖设计师的经验与灵感，耗时耗力且难以快速响应市场需求。</a:t>
            </a:r>
            <a:r>
              <a:rPr lang="zh-CN" altLang="en-US" kern="100" dirty="0" smtClean="0">
                <a:cs typeface="Times New Roman" panose="02020603050405020304" pitchFamily="18" charset="0"/>
              </a:rPr>
              <a:t>而</a:t>
            </a:r>
            <a:r>
              <a:rPr lang="en-US" altLang="zh-CN" kern="100" dirty="0">
                <a:cs typeface="Times New Roman" panose="02020603050405020304" pitchFamily="18" charset="0"/>
              </a:rPr>
              <a:t>AI</a:t>
            </a:r>
            <a:r>
              <a:rPr lang="zh-CN" altLang="en-US" kern="100" dirty="0">
                <a:cs typeface="Times New Roman" panose="02020603050405020304" pitchFamily="18" charset="0"/>
              </a:rPr>
              <a:t>算法能根据用户输入的参数（如材质、色彩、风格等），在几分钟内生成数十种</a:t>
            </a:r>
            <a:r>
              <a:rPr lang="zh-CN" altLang="en-US" kern="100" dirty="0" smtClean="0">
                <a:cs typeface="Times New Roman" panose="02020603050405020304" pitchFamily="18" charset="0"/>
              </a:rPr>
              <a:t>设计方案</a:t>
            </a:r>
            <a:r>
              <a:rPr lang="zh-CN" altLang="en-US" kern="100" dirty="0">
                <a:cs typeface="Times New Roman" panose="02020603050405020304" pitchFamily="18" charset="0"/>
              </a:rPr>
              <a:t>，</a:t>
            </a:r>
            <a:r>
              <a:rPr lang="zh-CN" altLang="en-US" kern="100" dirty="0" smtClean="0">
                <a:cs typeface="Times New Roman" panose="02020603050405020304" pitchFamily="18" charset="0"/>
              </a:rPr>
              <a:t>设计师</a:t>
            </a:r>
            <a:r>
              <a:rPr lang="zh-CN" altLang="en-US" kern="100" dirty="0">
                <a:cs typeface="Times New Roman" panose="02020603050405020304" pitchFamily="18" charset="0"/>
              </a:rPr>
              <a:t>仅需优化细节即可完成作品，效率提升超</a:t>
            </a:r>
            <a:r>
              <a:rPr lang="zh-CN" altLang="en-US" kern="100" dirty="0" smtClean="0">
                <a:cs typeface="Times New Roman" panose="02020603050405020304" pitchFamily="18" charset="0"/>
              </a:rPr>
              <a:t>百倍，为</a:t>
            </a:r>
            <a:r>
              <a:rPr lang="zh-CN" altLang="en-US" kern="100" dirty="0">
                <a:cs typeface="Times New Roman" panose="02020603050405020304" pitchFamily="18" charset="0"/>
              </a:rPr>
              <a:t>设计领域注入了高效与创新的双重动力</a:t>
            </a:r>
            <a:r>
              <a:rPr lang="zh-CN" altLang="en-US" kern="100" dirty="0" smtClean="0">
                <a:cs typeface="Times New Roman" panose="02020603050405020304" pitchFamily="18" charset="0"/>
              </a:rPr>
              <a:t>。</a:t>
            </a:r>
            <a:endParaRPr lang="en-US" altLang="zh-CN" kern="100" dirty="0" smtClean="0">
              <a:cs typeface="Times New Roman" panose="02020603050405020304" pitchFamily="18" charset="0"/>
            </a:endParaRPr>
          </a:p>
          <a:p>
            <a:pPr lvl="0" algn="just">
              <a:spcAft>
                <a:spcPts val="600"/>
              </a:spcAft>
              <a:buFont typeface="Arial" panose="020B0604020202020204" pitchFamily="34" charset="0"/>
              <a:buChar char="•"/>
              <a:tabLst>
                <a:tab pos="457200" algn="l"/>
              </a:tabLst>
            </a:pPr>
            <a:r>
              <a:rPr lang="zh-CN" altLang="en-US" u="sng" kern="100" dirty="0">
                <a:cs typeface="Times New Roman" panose="02020603050405020304" pitchFamily="18" charset="0"/>
              </a:rPr>
              <a:t>数据驱动的趋势预测</a:t>
            </a:r>
            <a:r>
              <a:rPr lang="zh-CN" altLang="en-US" kern="100" dirty="0" smtClean="0">
                <a:cs typeface="Times New Roman" panose="02020603050405020304" pitchFamily="18" charset="0"/>
              </a:rPr>
              <a:t>：</a:t>
            </a:r>
            <a:r>
              <a:rPr lang="en-US" altLang="zh-CN" kern="100" dirty="0" smtClean="0">
                <a:cs typeface="Times New Roman" panose="02020603050405020304" pitchFamily="18" charset="0"/>
              </a:rPr>
              <a:t>AI</a:t>
            </a:r>
            <a:r>
              <a:rPr lang="zh-CN" altLang="en-US" kern="100" dirty="0">
                <a:cs typeface="Times New Roman" panose="02020603050405020304" pitchFamily="18" charset="0"/>
              </a:rPr>
              <a:t>通过分析社交媒体、消费数据及历史销售记录，精准捕捉流行趋势。例如，设计团队利用</a:t>
            </a:r>
            <a:r>
              <a:rPr lang="en-US" altLang="zh-CN" kern="100" dirty="0">
                <a:cs typeface="Times New Roman" panose="02020603050405020304" pitchFamily="18" charset="0"/>
              </a:rPr>
              <a:t>AI</a:t>
            </a:r>
            <a:r>
              <a:rPr lang="zh-CN" altLang="en-US" kern="100" dirty="0">
                <a:cs typeface="Times New Roman" panose="02020603050405020304" pitchFamily="18" charset="0"/>
              </a:rPr>
              <a:t>工具实时反馈市场变化，确保新品设计与消费者偏好无缝对接，显著降低了市场风险。</a:t>
            </a:r>
          </a:p>
        </p:txBody>
      </p:sp>
      <p:sp>
        <p:nvSpPr>
          <p:cNvPr id="4" name="灯片编号占位符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楷体" panose="02010609060101010101" pitchFamily="49" charset="-122"/>
                <a:cs typeface="+mn-cs"/>
              </a:rPr>
              <a:t>13</a:t>
            </a:fld>
            <a:endParaRPr kumimoji="1" lang="zh-CN" altLang="en-US" sz="1200" b="0" i="0" u="none" strike="noStrike" kern="1200" cap="none" spc="0" normalizeH="0" baseline="0" noProof="0" dirty="0">
              <a:ln>
                <a:noFill/>
              </a:ln>
              <a:solidFill>
                <a:srgbClr val="605E5D"/>
              </a:solidFill>
              <a:effectLst/>
              <a:uLnTx/>
              <a:uFillTx/>
              <a:latin typeface="楷体" panose="02010609060101010101" pitchFamily="49" charset="-122"/>
              <a:ea typeface="楷体" panose="02010609060101010101" pitchFamily="49" charset="-122"/>
              <a:cs typeface="+mn-cs"/>
            </a:endParaRPr>
          </a:p>
        </p:txBody>
      </p:sp>
      <p:sp>
        <p:nvSpPr>
          <p:cNvPr id="6" name="矩形 5"/>
          <p:cNvSpPr/>
          <p:nvPr/>
        </p:nvSpPr>
        <p:spPr>
          <a:xfrm>
            <a:off x="375979" y="6370579"/>
            <a:ext cx="6096000" cy="313932"/>
          </a:xfrm>
          <a:prstGeom prst="rect">
            <a:avLst/>
          </a:prstGeom>
        </p:spPr>
        <p:txBody>
          <a:bodyPr>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lang="zh-CN" altLang="en-US" sz="1200" kern="100" dirty="0">
                <a:solidFill>
                  <a:srgbClr val="727373"/>
                </a:solidFill>
                <a:latin typeface="Calibri" panose="020F0502020204030204" pitchFamily="34" charset="0"/>
                <a:ea typeface="楷体" panose="02010609060101010101" pitchFamily="49" charset="-122"/>
                <a:cs typeface="微软雅黑" panose="020B0503020204020204" pitchFamily="34" charset="-122"/>
              </a:rPr>
              <a:t>数据来源</a:t>
            </a:r>
            <a:r>
              <a:rPr kumimoji="0" lang="zh-CN" altLang="zh-CN" sz="1200" b="0" i="0" u="none" strike="noStrike" kern="100" cap="none" spc="0" normalizeH="0" baseline="0" noProof="0" dirty="0" smtClean="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a:t>
            </a:r>
            <a:r>
              <a:rPr lang="zh-CN" altLang="en-US"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中国黄金珠宝公众号</a:t>
            </a:r>
            <a:endParaRPr kumimoji="0" lang="zh-CN" altLang="zh-CN"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393" y="2798379"/>
            <a:ext cx="3572200" cy="357220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603" y="2691082"/>
            <a:ext cx="2759623" cy="3679497"/>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5236" y="2691082"/>
            <a:ext cx="3648170" cy="3648170"/>
          </a:xfrm>
          <a:prstGeom prst="rect">
            <a:avLst/>
          </a:prstGeom>
        </p:spPr>
      </p:pic>
    </p:spTree>
    <p:extLst>
      <p:ext uri="{BB962C8B-B14F-4D97-AF65-F5344CB8AC3E}">
        <p14:creationId xmlns:p14="http://schemas.microsoft.com/office/powerpoint/2010/main" val="99845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数字化能力赋能创新</a:t>
            </a:r>
            <a:r>
              <a:rPr lang="zh-CN" altLang="en-US" dirty="0" smtClean="0"/>
              <a:t>：形成数据决策</a:t>
            </a:r>
            <a:endParaRPr kumimoji="1" lang="zh-CN" altLang="en-US" dirty="0"/>
          </a:p>
        </p:txBody>
      </p:sp>
      <p:sp>
        <p:nvSpPr>
          <p:cNvPr id="3" name="内容占位符 2"/>
          <p:cNvSpPr>
            <a:spLocks noGrp="1"/>
          </p:cNvSpPr>
          <p:nvPr>
            <p:ph idx="1"/>
          </p:nvPr>
        </p:nvSpPr>
        <p:spPr>
          <a:xfrm>
            <a:off x="375979" y="993911"/>
            <a:ext cx="11361449" cy="1804468"/>
          </a:xfrm>
        </p:spPr>
        <p:txBody>
          <a:bodyPr>
            <a:normAutofit/>
          </a:bodyPr>
          <a:lstStyle/>
          <a:p>
            <a:pPr lvl="0" algn="just">
              <a:spcAft>
                <a:spcPts val="600"/>
              </a:spcAft>
              <a:buFont typeface="Wingdings" panose="05000000000000000000" pitchFamily="2" charset="2"/>
              <a:buChar char="Ø"/>
              <a:tabLst>
                <a:tab pos="457200" algn="l"/>
              </a:tabLst>
            </a:pPr>
            <a:r>
              <a:rPr lang="zh-CN" altLang="en-US" b="1" kern="100" dirty="0" smtClean="0">
                <a:cs typeface="Times New Roman" panose="02020603050405020304" pitchFamily="18" charset="0"/>
              </a:rPr>
              <a:t>用数据驱动决策，优化运营效率：</a:t>
            </a:r>
            <a:endParaRPr lang="zh-CN" altLang="en-US" b="1" kern="100" dirty="0">
              <a:cs typeface="Times New Roman" panose="02020603050405020304" pitchFamily="18" charset="0"/>
            </a:endParaRPr>
          </a:p>
          <a:p>
            <a:pPr algn="just">
              <a:spcAft>
                <a:spcPts val="600"/>
              </a:spcAft>
              <a:buFont typeface="Arial" panose="020B0604020202020204" pitchFamily="34" charset="0"/>
              <a:buChar char="•"/>
              <a:tabLst>
                <a:tab pos="457200" algn="l"/>
              </a:tabLst>
            </a:pPr>
            <a:r>
              <a:rPr lang="zh-CN" altLang="en-US" u="sng" kern="100" dirty="0" smtClean="0">
                <a:cs typeface="Times New Roman" panose="02020603050405020304" pitchFamily="18" charset="0"/>
              </a:rPr>
              <a:t>以潮宏基</a:t>
            </a:r>
            <a:r>
              <a:rPr lang="zh-CN" altLang="en-US" u="sng" spc="30" dirty="0" smtClean="0">
                <a:latin typeface="微软雅黑"/>
                <a:ea typeface="微软雅黑"/>
                <a:cs typeface="微软雅黑"/>
                <a:sym typeface="+mn-ea"/>
              </a:rPr>
              <a:t>智慧</a:t>
            </a:r>
            <a:r>
              <a:rPr lang="zh-CN" altLang="en-US" u="sng" spc="30" dirty="0">
                <a:latin typeface="微软雅黑"/>
                <a:ea typeface="微软雅黑"/>
                <a:cs typeface="微软雅黑"/>
                <a:sym typeface="+mn-ea"/>
              </a:rPr>
              <a:t>云店</a:t>
            </a:r>
            <a:r>
              <a:rPr lang="zh-CN" altLang="en-US" u="sng" spc="30" dirty="0" smtClean="0">
                <a:latin typeface="微软雅黑"/>
                <a:ea typeface="微软雅黑"/>
                <a:cs typeface="微软雅黑"/>
                <a:sym typeface="+mn-ea"/>
              </a:rPr>
              <a:t>系统为例</a:t>
            </a:r>
            <a:r>
              <a:rPr lang="zh-CN" altLang="en-US" spc="30" dirty="0" smtClean="0">
                <a:latin typeface="微软雅黑"/>
                <a:ea typeface="微软雅黑"/>
                <a:cs typeface="微软雅黑"/>
                <a:sym typeface="+mn-ea"/>
              </a:rPr>
              <a:t>：智慧</a:t>
            </a:r>
            <a:r>
              <a:rPr lang="zh-CN" altLang="en-US" spc="30" dirty="0">
                <a:latin typeface="微软雅黑"/>
                <a:ea typeface="微软雅黑"/>
                <a:cs typeface="微软雅黑"/>
                <a:sym typeface="+mn-ea"/>
              </a:rPr>
              <a:t>云店在</a:t>
            </a:r>
            <a:r>
              <a:rPr lang="en-US" altLang="zh-CN" spc="30" dirty="0">
                <a:latin typeface="微软雅黑"/>
                <a:ea typeface="微软雅黑"/>
                <a:cs typeface="微软雅黑"/>
                <a:sym typeface="+mn-ea"/>
              </a:rPr>
              <a:t>2020</a:t>
            </a:r>
            <a:r>
              <a:rPr lang="zh-CN" altLang="en-US" spc="30" dirty="0">
                <a:latin typeface="微软雅黑"/>
                <a:ea typeface="微软雅黑"/>
                <a:cs typeface="微软雅黑"/>
                <a:sym typeface="+mn-ea"/>
              </a:rPr>
              <a:t>年疫情下顺势上线，覆盖所有门店，包括自营和加盟门店，打通线上线下渠道在用户、业务、供应链库存及数据间的共享与联动，同时配套多项数字化工具，实时提供销售分析数据，给自营门店及加盟商提供更多改善经营的决策依据，有效提升单店业绩。近年来</a:t>
            </a:r>
            <a:r>
              <a:rPr lang="zh-CN" altLang="en-US" spc="30" dirty="0" smtClean="0">
                <a:latin typeface="微软雅黑"/>
                <a:ea typeface="微软雅黑"/>
                <a:cs typeface="微软雅黑"/>
                <a:sym typeface="+mn-ea"/>
              </a:rPr>
              <a:t>，潮宏基珠宝</a:t>
            </a:r>
            <a:r>
              <a:rPr lang="zh-CN" altLang="en-US" spc="30" dirty="0">
                <a:latin typeface="微软雅黑"/>
                <a:ea typeface="微软雅黑"/>
                <a:cs typeface="微软雅黑"/>
                <a:sym typeface="+mn-ea"/>
              </a:rPr>
              <a:t>门店单店收入呈现持续增长态势，</a:t>
            </a:r>
            <a:r>
              <a:rPr lang="zh-CN" altLang="en-US" spc="30" dirty="0" smtClean="0">
                <a:latin typeface="微软雅黑"/>
                <a:ea typeface="微软雅黑"/>
                <a:cs typeface="微软雅黑"/>
                <a:sym typeface="+mn-ea"/>
              </a:rPr>
              <a:t>据推算</a:t>
            </a:r>
            <a:r>
              <a:rPr lang="zh-CN" altLang="en-US" spc="30" dirty="0">
                <a:latin typeface="微软雅黑"/>
                <a:ea typeface="微软雅黑"/>
                <a:cs typeface="微软雅黑"/>
                <a:sym typeface="+mn-ea"/>
              </a:rPr>
              <a:t>，</a:t>
            </a:r>
            <a:r>
              <a:rPr lang="en-US" altLang="zh-CN" spc="30" dirty="0">
                <a:latin typeface="微软雅黑"/>
                <a:ea typeface="微软雅黑"/>
                <a:cs typeface="微软雅黑"/>
                <a:sym typeface="+mn-ea"/>
              </a:rPr>
              <a:t>2024</a:t>
            </a:r>
            <a:r>
              <a:rPr lang="zh-CN" altLang="en-US" spc="30" dirty="0">
                <a:latin typeface="微软雅黑"/>
                <a:ea typeface="微软雅黑"/>
                <a:cs typeface="微软雅黑"/>
                <a:sym typeface="+mn-ea"/>
              </a:rPr>
              <a:t>年，公司珠宝自营门店店均收入约</a:t>
            </a:r>
            <a:r>
              <a:rPr lang="en-US" altLang="zh-CN" spc="30" dirty="0">
                <a:latin typeface="微软雅黑"/>
                <a:ea typeface="微软雅黑"/>
                <a:cs typeface="微软雅黑"/>
                <a:sym typeface="+mn-ea"/>
              </a:rPr>
              <a:t>691</a:t>
            </a:r>
            <a:r>
              <a:rPr lang="zh-CN" altLang="en-US" spc="30" dirty="0">
                <a:latin typeface="微软雅黑"/>
                <a:ea typeface="微软雅黑"/>
                <a:cs typeface="微软雅黑"/>
                <a:sym typeface="+mn-ea"/>
              </a:rPr>
              <a:t>万元</a:t>
            </a:r>
            <a:r>
              <a:rPr lang="en-US" altLang="zh-CN" spc="30" dirty="0">
                <a:latin typeface="微软雅黑"/>
                <a:ea typeface="微软雅黑"/>
                <a:cs typeface="微软雅黑"/>
                <a:sym typeface="+mn-ea"/>
              </a:rPr>
              <a:t>/+12.9%</a:t>
            </a:r>
            <a:r>
              <a:rPr lang="zh-CN" altLang="en-US" spc="30" dirty="0" smtClean="0">
                <a:latin typeface="微软雅黑"/>
                <a:ea typeface="微软雅黑"/>
                <a:cs typeface="微软雅黑"/>
                <a:sym typeface="+mn-ea"/>
              </a:rPr>
              <a:t>。</a:t>
            </a:r>
            <a:endParaRPr lang="en-US" altLang="zh-CN" spc="30" dirty="0">
              <a:latin typeface="微软雅黑"/>
              <a:ea typeface="微软雅黑"/>
              <a:cs typeface="微软雅黑"/>
              <a:sym typeface="+mn-ea"/>
            </a:endParaRPr>
          </a:p>
        </p:txBody>
      </p:sp>
      <p:sp>
        <p:nvSpPr>
          <p:cNvPr id="4" name="灯片编号占位符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楷体" panose="02010609060101010101" pitchFamily="49" charset="-122"/>
                <a:cs typeface="+mn-cs"/>
              </a:rPr>
              <a:t>14</a:t>
            </a:fld>
            <a:endParaRPr kumimoji="1" lang="zh-CN" altLang="en-US" sz="1200" b="0" i="0" u="none" strike="noStrike" kern="1200" cap="none" spc="0" normalizeH="0" baseline="0" noProof="0" dirty="0">
              <a:ln>
                <a:noFill/>
              </a:ln>
              <a:solidFill>
                <a:srgbClr val="605E5D"/>
              </a:solidFill>
              <a:effectLst/>
              <a:uLnTx/>
              <a:uFillTx/>
              <a:latin typeface="楷体" panose="02010609060101010101" pitchFamily="49" charset="-122"/>
              <a:ea typeface="楷体" panose="02010609060101010101" pitchFamily="49" charset="-122"/>
              <a:cs typeface="+mn-cs"/>
            </a:endParaRPr>
          </a:p>
        </p:txBody>
      </p:sp>
      <p:sp>
        <p:nvSpPr>
          <p:cNvPr id="6" name="矩形 5"/>
          <p:cNvSpPr/>
          <p:nvPr/>
        </p:nvSpPr>
        <p:spPr>
          <a:xfrm>
            <a:off x="375979" y="6370579"/>
            <a:ext cx="6096000" cy="313932"/>
          </a:xfrm>
          <a:prstGeom prst="rect">
            <a:avLst/>
          </a:prstGeom>
        </p:spPr>
        <p:txBody>
          <a:bodyPr>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lang="zh-CN" altLang="en-US" sz="1200" kern="100" dirty="0">
                <a:solidFill>
                  <a:srgbClr val="727373"/>
                </a:solidFill>
                <a:latin typeface="Calibri" panose="020F0502020204030204" pitchFamily="34" charset="0"/>
                <a:ea typeface="楷体" panose="02010609060101010101" pitchFamily="49" charset="-122"/>
                <a:cs typeface="微软雅黑" panose="020B0503020204020204" pitchFamily="34" charset="-122"/>
              </a:rPr>
              <a:t>数据来源</a:t>
            </a:r>
            <a:r>
              <a:rPr kumimoji="0" lang="zh-CN" altLang="zh-CN" sz="1200" b="0" i="0" u="none" strike="noStrike" kern="100" cap="none" spc="0" normalizeH="0" baseline="0" noProof="0" dirty="0" smtClean="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a:t>
            </a:r>
            <a:r>
              <a:rPr lang="zh-CN" altLang="en-US"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潮宏基公告</a:t>
            </a:r>
            <a:endParaRPr kumimoji="0" lang="zh-CN" altLang="zh-CN"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931494423"/>
              </p:ext>
            </p:extLst>
          </p:nvPr>
        </p:nvGraphicFramePr>
        <p:xfrm>
          <a:off x="3013480" y="2666878"/>
          <a:ext cx="5439785" cy="322820"/>
        </p:xfrm>
        <a:graphic>
          <a:graphicData uri="http://schemas.openxmlformats.org/drawingml/2006/table">
            <a:tbl>
              <a:tblPr firstRow="1" bandRow="1">
                <a:tableStyleId>{5C22544A-7EE6-4342-B048-85BDC9FD1C3A}</a:tableStyleId>
              </a:tblPr>
              <a:tblGrid>
                <a:gridCol w="5439785">
                  <a:extLst>
                    <a:ext uri="{9D8B030D-6E8A-4147-A177-3AD203B41FA5}">
                      <a16:colId xmlns:a16="http://schemas.microsoft.com/office/drawing/2014/main" val="20000"/>
                    </a:ext>
                  </a:extLst>
                </a:gridCol>
              </a:tblGrid>
              <a:tr h="194636">
                <a:tc>
                  <a:txBody>
                    <a:bodyPr/>
                    <a:lstStyle/>
                    <a:p>
                      <a:pPr>
                        <a:lnSpc>
                          <a:spcPct val="120000"/>
                        </a:lnSpc>
                        <a:spcBef>
                          <a:spcPts val="0"/>
                        </a:spcBef>
                        <a:spcAft>
                          <a:spcPts val="0"/>
                        </a:spcAft>
                      </a:pPr>
                      <a:r>
                        <a:rPr lang="zh-CN" altLang="en-US" sz="1100" b="0" kern="1200" dirty="0" smtClean="0">
                          <a:solidFill>
                            <a:schemeClr val="tx1"/>
                          </a:solidFill>
                          <a:latin typeface="楷体" panose="02010609060101010101" pitchFamily="49" charset="-122"/>
                          <a:ea typeface="楷体" panose="02010609060101010101" pitchFamily="49" charset="-122"/>
                          <a:cs typeface="+mn-cs"/>
                        </a:rPr>
                        <a:t>潮宏基珠宝</a:t>
                      </a:r>
                      <a:r>
                        <a:rPr lang="zh-CN" altLang="en-US" sz="1100" b="0" kern="1200" dirty="0" smtClean="0">
                          <a:solidFill>
                            <a:schemeClr val="tx1"/>
                          </a:solidFill>
                          <a:latin typeface="楷体" panose="02010609060101010101" pitchFamily="49" charset="-122"/>
                          <a:ea typeface="楷体" panose="02010609060101010101" pitchFamily="49" charset="-122"/>
                          <a:cs typeface="+mn-cs"/>
                        </a:rPr>
                        <a:t>自营门店店均收入及增速</a:t>
                      </a:r>
                      <a:endParaRPr lang="zh-CN" altLang="en-US" sz="1100" b="0" kern="1200" dirty="0">
                        <a:solidFill>
                          <a:schemeClr val="tx1"/>
                        </a:solidFill>
                        <a:latin typeface="楷体" panose="02010609060101010101" pitchFamily="49" charset="-122"/>
                        <a:ea typeface="楷体" panose="02010609060101010101" pitchFamily="49" charset="-122"/>
                        <a:cs typeface="+mn-cs"/>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0" name="图表 9"/>
          <p:cNvGraphicFramePr>
            <a:graphicFrameLocks/>
          </p:cNvGraphicFramePr>
          <p:nvPr>
            <p:extLst>
              <p:ext uri="{D42A27DB-BD31-4B8C-83A1-F6EECF244321}">
                <p14:modId xmlns:p14="http://schemas.microsoft.com/office/powerpoint/2010/main" val="3302650309"/>
              </p:ext>
            </p:extLst>
          </p:nvPr>
        </p:nvGraphicFramePr>
        <p:xfrm>
          <a:off x="3013480" y="3147527"/>
          <a:ext cx="5439786" cy="2858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23956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数字化能力赋能创新：驱动精准营销</a:t>
            </a:r>
            <a:endParaRPr kumimoji="1" lang="zh-CN" altLang="en-US" dirty="0"/>
          </a:p>
        </p:txBody>
      </p:sp>
      <p:sp>
        <p:nvSpPr>
          <p:cNvPr id="3" name="内容占位符 2"/>
          <p:cNvSpPr>
            <a:spLocks noGrp="1"/>
          </p:cNvSpPr>
          <p:nvPr>
            <p:ph idx="1"/>
          </p:nvPr>
        </p:nvSpPr>
        <p:spPr>
          <a:xfrm>
            <a:off x="375979" y="993911"/>
            <a:ext cx="11030997" cy="1865509"/>
          </a:xfrm>
        </p:spPr>
        <p:txBody>
          <a:bodyPr>
            <a:normAutofit/>
          </a:bodyPr>
          <a:lstStyle/>
          <a:p>
            <a:pPr lvl="0" algn="just">
              <a:spcAft>
                <a:spcPts val="600"/>
              </a:spcAft>
              <a:buFont typeface="Wingdings" panose="05000000000000000000" pitchFamily="2" charset="2"/>
              <a:buChar char="Ø"/>
              <a:tabLst>
                <a:tab pos="457200" algn="l"/>
              </a:tabLst>
            </a:pPr>
            <a:r>
              <a:rPr lang="zh-CN" altLang="en-US" b="1" kern="100" dirty="0" smtClean="0">
                <a:cs typeface="Times New Roman" panose="02020603050405020304" pitchFamily="18" charset="0"/>
              </a:rPr>
              <a:t>从“人找货”到“货找人”：</a:t>
            </a:r>
            <a:endParaRPr lang="en-US" altLang="zh-CN" b="1" kern="100" dirty="0" smtClean="0">
              <a:cs typeface="Times New Roman" panose="02020603050405020304" pitchFamily="18" charset="0"/>
            </a:endParaRPr>
          </a:p>
          <a:p>
            <a:pPr lvl="0" algn="just">
              <a:spcAft>
                <a:spcPts val="600"/>
              </a:spcAft>
              <a:buFont typeface="Arial" panose="020B0604020202020204" pitchFamily="34" charset="0"/>
              <a:buChar char="•"/>
              <a:tabLst>
                <a:tab pos="457200" algn="l"/>
              </a:tabLst>
            </a:pPr>
            <a:r>
              <a:rPr lang="zh-CN" altLang="en-US" u="sng" kern="100" dirty="0" smtClean="0">
                <a:cs typeface="Times New Roman" panose="02020603050405020304" pitchFamily="18" charset="0"/>
              </a:rPr>
              <a:t>搭建私</a:t>
            </a:r>
            <a:r>
              <a:rPr lang="zh-CN" altLang="en-US" u="sng" kern="100" dirty="0">
                <a:cs typeface="Times New Roman" panose="02020603050405020304" pitchFamily="18" charset="0"/>
              </a:rPr>
              <a:t>域平台及会员数据中</a:t>
            </a:r>
            <a:r>
              <a:rPr lang="zh-CN" altLang="en-US" u="sng" kern="100" dirty="0" smtClean="0">
                <a:cs typeface="Times New Roman" panose="02020603050405020304" pitchFamily="18" charset="0"/>
              </a:rPr>
              <a:t>台</a:t>
            </a:r>
            <a:r>
              <a:rPr lang="zh-CN" altLang="en-US" kern="100" dirty="0" smtClean="0">
                <a:cs typeface="Times New Roman" panose="02020603050405020304" pitchFamily="18" charset="0"/>
              </a:rPr>
              <a:t>：为</a:t>
            </a:r>
            <a:r>
              <a:rPr lang="zh-CN" altLang="en-US" kern="100" dirty="0">
                <a:cs typeface="Times New Roman" panose="02020603050405020304" pitchFamily="18" charset="0"/>
              </a:rPr>
              <a:t>每一位</a:t>
            </a:r>
            <a:r>
              <a:rPr lang="zh-CN" altLang="en-US" kern="100" dirty="0" smtClean="0">
                <a:cs typeface="Times New Roman" panose="02020603050405020304" pitchFamily="18" charset="0"/>
              </a:rPr>
              <a:t>顾客配备</a:t>
            </a:r>
            <a:r>
              <a:rPr lang="zh-CN" altLang="en-US" kern="100" dirty="0">
                <a:cs typeface="Times New Roman" panose="02020603050405020304" pitchFamily="18" charset="0"/>
              </a:rPr>
              <a:t>线上专属顾问，提供</a:t>
            </a:r>
            <a:r>
              <a:rPr lang="en-US" altLang="zh-CN" kern="100" dirty="0">
                <a:cs typeface="Times New Roman" panose="02020603050405020304" pitchFamily="18" charset="0"/>
              </a:rPr>
              <a:t>1</a:t>
            </a:r>
            <a:r>
              <a:rPr lang="zh-CN" altLang="en-US" kern="100" dirty="0">
                <a:cs typeface="Times New Roman" panose="02020603050405020304" pitchFamily="18" charset="0"/>
              </a:rPr>
              <a:t>对</a:t>
            </a:r>
            <a:r>
              <a:rPr lang="en-US" altLang="zh-CN" kern="100" dirty="0">
                <a:cs typeface="Times New Roman" panose="02020603050405020304" pitchFamily="18" charset="0"/>
              </a:rPr>
              <a:t>1</a:t>
            </a:r>
            <a:r>
              <a:rPr lang="zh-CN" altLang="en-US" kern="100" dirty="0">
                <a:cs typeface="Times New Roman" panose="02020603050405020304" pitchFamily="18" charset="0"/>
              </a:rPr>
              <a:t>专属服务。同时打造用户标签体系，为每名顾客都贴上身份标识，让终端顾问更加了解每一位客户的特征及潜在购买需求</a:t>
            </a:r>
            <a:r>
              <a:rPr lang="zh-CN" altLang="en-US" kern="100" dirty="0" smtClean="0">
                <a:cs typeface="Times New Roman" panose="02020603050405020304" pitchFamily="18" charset="0"/>
              </a:rPr>
              <a:t>。</a:t>
            </a:r>
            <a:endParaRPr lang="en-US" altLang="zh-CN" kern="100" dirty="0" smtClean="0">
              <a:cs typeface="Times New Roman" panose="02020603050405020304" pitchFamily="18" charset="0"/>
            </a:endParaRPr>
          </a:p>
          <a:p>
            <a:pPr lvl="0" algn="just">
              <a:spcAft>
                <a:spcPts val="600"/>
              </a:spcAft>
              <a:buFont typeface="Arial" panose="020B0604020202020204" pitchFamily="34" charset="0"/>
              <a:buChar char="•"/>
              <a:tabLst>
                <a:tab pos="457200" algn="l"/>
              </a:tabLst>
            </a:pPr>
            <a:r>
              <a:rPr lang="zh-CN" altLang="en-US" u="sng" kern="100" dirty="0">
                <a:cs typeface="Times New Roman" panose="02020603050405020304" pitchFamily="18" charset="0"/>
              </a:rPr>
              <a:t>智能</a:t>
            </a:r>
            <a:r>
              <a:rPr lang="en-US" altLang="zh-CN" u="sng" kern="100" dirty="0">
                <a:cs typeface="Times New Roman" panose="02020603050405020304" pitchFamily="18" charset="0"/>
              </a:rPr>
              <a:t>AI</a:t>
            </a:r>
            <a:r>
              <a:rPr lang="zh-CN" altLang="en-US" u="sng" kern="100" dirty="0">
                <a:cs typeface="Times New Roman" panose="02020603050405020304" pitchFamily="18" charset="0"/>
              </a:rPr>
              <a:t>助力精准触达</a:t>
            </a:r>
            <a:r>
              <a:rPr lang="zh-CN" altLang="en-US" u="sng" kern="100" dirty="0" smtClean="0">
                <a:cs typeface="Times New Roman" panose="02020603050405020304" pitchFamily="18" charset="0"/>
              </a:rPr>
              <a:t>客户</a:t>
            </a:r>
            <a:r>
              <a:rPr lang="zh-CN" altLang="en-US" kern="100" dirty="0" smtClean="0">
                <a:cs typeface="Times New Roman" panose="02020603050405020304" pitchFamily="18" charset="0"/>
              </a:rPr>
              <a:t>：通过</a:t>
            </a:r>
            <a:r>
              <a:rPr lang="en-US" altLang="zh-CN" kern="100" dirty="0">
                <a:cs typeface="Times New Roman" panose="02020603050405020304" pitchFamily="18" charset="0"/>
              </a:rPr>
              <a:t>RFM</a:t>
            </a:r>
            <a:r>
              <a:rPr lang="zh-CN" altLang="en-US" kern="100" dirty="0">
                <a:cs typeface="Times New Roman" panose="02020603050405020304" pitchFamily="18" charset="0"/>
              </a:rPr>
              <a:t>模型对用户分层，通过</a:t>
            </a:r>
            <a:r>
              <a:rPr lang="en-US" altLang="zh-CN" kern="100" dirty="0">
                <a:cs typeface="Times New Roman" panose="02020603050405020304" pitchFamily="18" charset="0"/>
              </a:rPr>
              <a:t>AI</a:t>
            </a:r>
            <a:r>
              <a:rPr lang="zh-CN" altLang="en-US" kern="100" dirty="0">
                <a:cs typeface="Times New Roman" panose="02020603050405020304" pitchFamily="18" charset="0"/>
              </a:rPr>
              <a:t>检索用户线上浏览行为数据，识别高意向潜在的客户，结合用户标签系统，终端顾问即能在合适的时间节点主动维系客户，同时通过推送客户当期感兴趣的新品，助力销售成交。</a:t>
            </a:r>
            <a:endParaRPr lang="en-US" altLang="zh-CN" kern="100" dirty="0">
              <a:cs typeface="Times New Roman" panose="02020603050405020304" pitchFamily="18" charset="0"/>
            </a:endParaRPr>
          </a:p>
        </p:txBody>
      </p:sp>
      <p:sp>
        <p:nvSpPr>
          <p:cNvPr id="4" name="灯片编号占位符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楷体" panose="02010609060101010101" pitchFamily="49" charset="-122"/>
                <a:cs typeface="+mn-cs"/>
              </a:rPr>
              <a:t>15</a:t>
            </a:fld>
            <a:endParaRPr kumimoji="1" lang="zh-CN" altLang="en-US" sz="1200" b="0" i="0" u="none" strike="noStrike" kern="1200" cap="none" spc="0" normalizeH="0" baseline="0" noProof="0" dirty="0">
              <a:ln>
                <a:noFill/>
              </a:ln>
              <a:solidFill>
                <a:srgbClr val="605E5D"/>
              </a:solidFill>
              <a:effectLst/>
              <a:uLnTx/>
              <a:uFillTx/>
              <a:latin typeface="楷体" panose="02010609060101010101" pitchFamily="49" charset="-122"/>
              <a:ea typeface="楷体" panose="02010609060101010101" pitchFamily="49" charset="-122"/>
              <a:cs typeface="+mn-cs"/>
            </a:endParaRPr>
          </a:p>
        </p:txBody>
      </p:sp>
      <p:sp>
        <p:nvSpPr>
          <p:cNvPr id="6" name="矩形 5"/>
          <p:cNvSpPr/>
          <p:nvPr/>
        </p:nvSpPr>
        <p:spPr>
          <a:xfrm>
            <a:off x="375979" y="6370579"/>
            <a:ext cx="6096000" cy="313932"/>
          </a:xfrm>
          <a:prstGeom prst="rect">
            <a:avLst/>
          </a:prstGeom>
        </p:spPr>
        <p:txBody>
          <a:bodyPr>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lang="zh-CN" altLang="en-US" sz="1200" kern="100" dirty="0">
                <a:solidFill>
                  <a:srgbClr val="727373"/>
                </a:solidFill>
                <a:latin typeface="Calibri" panose="020F0502020204030204" pitchFamily="34" charset="0"/>
                <a:ea typeface="楷体" panose="02010609060101010101" pitchFamily="49" charset="-122"/>
                <a:cs typeface="微软雅黑" panose="020B0503020204020204" pitchFamily="34" charset="-122"/>
              </a:rPr>
              <a:t>数据来源</a:t>
            </a:r>
            <a:r>
              <a:rPr kumimoji="0" lang="zh-CN" altLang="zh-CN" sz="1200" b="0" i="0" u="none" strike="noStrike" kern="100" cap="none" spc="0" normalizeH="0" baseline="0" noProof="0" dirty="0" smtClean="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a:t>
            </a:r>
            <a:r>
              <a:rPr lang="zh-CN" altLang="en-US" sz="1200" kern="100" dirty="0">
                <a:solidFill>
                  <a:srgbClr val="727373"/>
                </a:solidFill>
                <a:latin typeface="Calibri" panose="020F0502020204030204" pitchFamily="34" charset="0"/>
                <a:ea typeface="楷体" panose="02010609060101010101" pitchFamily="49" charset="-122"/>
                <a:cs typeface="微软雅黑" panose="020B0503020204020204" pitchFamily="34" charset="-122"/>
              </a:rPr>
              <a:t>潮宏</a:t>
            </a:r>
            <a:r>
              <a:rPr lang="zh-CN" altLang="en-US"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基云店，中国连锁经营协会</a:t>
            </a:r>
            <a:endParaRPr kumimoji="0" lang="zh-CN" altLang="zh-CN"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4167"/>
          <a:stretch/>
        </p:blipFill>
        <p:spPr>
          <a:xfrm>
            <a:off x="1893945" y="2524565"/>
            <a:ext cx="1805956" cy="3846014"/>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4483"/>
          <a:stretch/>
        </p:blipFill>
        <p:spPr>
          <a:xfrm>
            <a:off x="5165123" y="2524567"/>
            <a:ext cx="1811931" cy="3846014"/>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4598"/>
          <a:stretch/>
        </p:blipFill>
        <p:spPr>
          <a:xfrm>
            <a:off x="6977054" y="2524566"/>
            <a:ext cx="1814113" cy="3846013"/>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4138"/>
          <a:stretch/>
        </p:blipFill>
        <p:spPr>
          <a:xfrm>
            <a:off x="10109579" y="2524566"/>
            <a:ext cx="1805413" cy="3846013"/>
          </a:xfrm>
          <a:prstGeom prst="rect">
            <a:avLst/>
          </a:prstGeom>
        </p:spPr>
      </p:pic>
      <p:sp>
        <p:nvSpPr>
          <p:cNvPr id="13" name="文本框 12"/>
          <p:cNvSpPr txBox="1"/>
          <p:nvPr/>
        </p:nvSpPr>
        <p:spPr>
          <a:xfrm>
            <a:off x="375979" y="3068941"/>
            <a:ext cx="369332" cy="1730020"/>
          </a:xfrm>
          <a:prstGeom prst="rect">
            <a:avLst/>
          </a:prstGeom>
          <a:noFill/>
        </p:spPr>
        <p:txBody>
          <a:bodyPr vert="eaVert" wrap="square" rtlCol="0">
            <a:spAutoFit/>
          </a:bodyPr>
          <a:lstStyle/>
          <a:p>
            <a:r>
              <a:rPr lang="zh-CN" altLang="en-US" sz="1200" b="1" dirty="0" smtClean="0"/>
              <a:t>以潮宏基云店模式为例</a:t>
            </a:r>
            <a:endParaRPr lang="zh-CN" altLang="en-US" sz="1200" b="1" dirty="0"/>
          </a:p>
        </p:txBody>
      </p:sp>
      <p:cxnSp>
        <p:nvCxnSpPr>
          <p:cNvPr id="15" name="直接箭头连接符 14"/>
          <p:cNvCxnSpPr/>
          <p:nvPr/>
        </p:nvCxnSpPr>
        <p:spPr>
          <a:xfrm>
            <a:off x="802441" y="3934655"/>
            <a:ext cx="985345" cy="0"/>
          </a:xfrm>
          <a:prstGeom prst="straightConnector1">
            <a:avLst/>
          </a:prstGeom>
          <a:ln w="12700">
            <a:solidFill>
              <a:schemeClr val="accent3"/>
            </a:solidFill>
            <a:tailEnd type="triangle"/>
          </a:ln>
        </p:spPr>
        <p:style>
          <a:lnRef idx="1">
            <a:schemeClr val="dk1"/>
          </a:lnRef>
          <a:fillRef idx="0">
            <a:schemeClr val="dk1"/>
          </a:fillRef>
          <a:effectRef idx="0">
            <a:schemeClr val="dk1"/>
          </a:effectRef>
          <a:fontRef idx="minor">
            <a:schemeClr val="tx1"/>
          </a:fontRef>
        </p:style>
      </p:cxnSp>
      <p:sp>
        <p:nvSpPr>
          <p:cNvPr id="18" name="文本框 17"/>
          <p:cNvSpPr txBox="1"/>
          <p:nvPr/>
        </p:nvSpPr>
        <p:spPr>
          <a:xfrm>
            <a:off x="716639" y="3611490"/>
            <a:ext cx="1119463" cy="276999"/>
          </a:xfrm>
          <a:prstGeom prst="rect">
            <a:avLst/>
          </a:prstGeom>
          <a:noFill/>
        </p:spPr>
        <p:txBody>
          <a:bodyPr wrap="square" rtlCol="0">
            <a:spAutoFit/>
          </a:bodyPr>
          <a:lstStyle/>
          <a:p>
            <a:r>
              <a:rPr lang="zh-CN" altLang="en-US" sz="1200" dirty="0"/>
              <a:t>线</a:t>
            </a:r>
            <a:r>
              <a:rPr lang="zh-CN" altLang="en-US" sz="1200" dirty="0" smtClean="0"/>
              <a:t>上专属导购</a:t>
            </a:r>
            <a:endParaRPr lang="zh-CN" altLang="en-US" sz="1200" dirty="0"/>
          </a:p>
        </p:txBody>
      </p:sp>
      <p:cxnSp>
        <p:nvCxnSpPr>
          <p:cNvPr id="21" name="直接箭头连接符 20"/>
          <p:cNvCxnSpPr/>
          <p:nvPr/>
        </p:nvCxnSpPr>
        <p:spPr>
          <a:xfrm>
            <a:off x="3751926" y="3968563"/>
            <a:ext cx="1257256" cy="0"/>
          </a:xfrm>
          <a:prstGeom prst="straightConnector1">
            <a:avLst/>
          </a:prstGeom>
          <a:ln w="12700">
            <a:solidFill>
              <a:schemeClr val="accent3"/>
            </a:solidFill>
            <a:tailEnd type="triangle"/>
          </a:ln>
        </p:spPr>
        <p:style>
          <a:lnRef idx="1">
            <a:schemeClr val="dk1"/>
          </a:lnRef>
          <a:fillRef idx="0">
            <a:schemeClr val="dk1"/>
          </a:fillRef>
          <a:effectRef idx="0">
            <a:schemeClr val="dk1"/>
          </a:effectRef>
          <a:fontRef idx="minor">
            <a:schemeClr val="tx1"/>
          </a:fontRef>
        </p:style>
      </p:cxnSp>
      <p:sp>
        <p:nvSpPr>
          <p:cNvPr id="22" name="文本框 21"/>
          <p:cNvSpPr txBox="1"/>
          <p:nvPr/>
        </p:nvSpPr>
        <p:spPr>
          <a:xfrm>
            <a:off x="3760742" y="2884642"/>
            <a:ext cx="1356724" cy="1046440"/>
          </a:xfrm>
          <a:prstGeom prst="rect">
            <a:avLst/>
          </a:prstGeom>
          <a:noFill/>
        </p:spPr>
        <p:txBody>
          <a:bodyPr wrap="square" rtlCol="0">
            <a:spAutoFit/>
          </a:bodyPr>
          <a:lstStyle/>
          <a:p>
            <a:r>
              <a:rPr lang="zh-CN" altLang="en-US" sz="1200" dirty="0" smtClean="0"/>
              <a:t>丰富的活动内容</a:t>
            </a:r>
          </a:p>
          <a:p>
            <a:endParaRPr lang="en-US" altLang="zh-CN" sz="1000" i="1" dirty="0" smtClean="0"/>
          </a:p>
          <a:p>
            <a:r>
              <a:rPr lang="zh-CN" altLang="en-US" sz="1000" i="1" dirty="0" smtClean="0"/>
              <a:t>能</a:t>
            </a:r>
            <a:r>
              <a:rPr lang="zh-CN" altLang="en-US" sz="1000" i="1" dirty="0"/>
              <a:t>了解消费者的产品偏好，掌握其价格敏感度，同时对新品的创新元素进行验证</a:t>
            </a:r>
          </a:p>
        </p:txBody>
      </p:sp>
      <p:sp>
        <p:nvSpPr>
          <p:cNvPr id="23" name="文本框 22"/>
          <p:cNvSpPr txBox="1"/>
          <p:nvPr/>
        </p:nvSpPr>
        <p:spPr>
          <a:xfrm>
            <a:off x="3787604" y="4014730"/>
            <a:ext cx="1356724" cy="738664"/>
          </a:xfrm>
          <a:prstGeom prst="rect">
            <a:avLst/>
          </a:prstGeom>
          <a:noFill/>
        </p:spPr>
        <p:txBody>
          <a:bodyPr wrap="square" rtlCol="0">
            <a:spAutoFit/>
          </a:bodyPr>
          <a:lstStyle/>
          <a:p>
            <a:r>
              <a:rPr lang="zh-CN" altLang="en-US" sz="1200" dirty="0" smtClean="0"/>
              <a:t>潮搭的场景构建</a:t>
            </a:r>
            <a:endParaRPr lang="en-US" altLang="zh-CN" sz="1200" dirty="0" smtClean="0"/>
          </a:p>
          <a:p>
            <a:endParaRPr lang="en-US" altLang="zh-CN" sz="1000" i="1" dirty="0" smtClean="0"/>
          </a:p>
          <a:p>
            <a:r>
              <a:rPr lang="zh-CN" altLang="en-US" sz="1000" i="1" dirty="0" smtClean="0"/>
              <a:t>侧面</a:t>
            </a:r>
            <a:r>
              <a:rPr lang="zh-CN" altLang="en-US" sz="1000" i="1" dirty="0"/>
              <a:t>给用户进行潮搭建议和产品组合</a:t>
            </a:r>
            <a:r>
              <a:rPr lang="zh-CN" altLang="en-US" sz="1000" i="1" dirty="0" smtClean="0"/>
              <a:t>推荐</a:t>
            </a:r>
            <a:endParaRPr lang="en-US" altLang="zh-CN" sz="1000" i="1" dirty="0"/>
          </a:p>
        </p:txBody>
      </p:sp>
      <p:cxnSp>
        <p:nvCxnSpPr>
          <p:cNvPr id="27" name="直接箭头连接符 26"/>
          <p:cNvCxnSpPr/>
          <p:nvPr/>
        </p:nvCxnSpPr>
        <p:spPr>
          <a:xfrm>
            <a:off x="8814869" y="3968563"/>
            <a:ext cx="1257256" cy="0"/>
          </a:xfrm>
          <a:prstGeom prst="straightConnector1">
            <a:avLst/>
          </a:prstGeom>
          <a:ln w="12700">
            <a:solidFill>
              <a:schemeClr val="accent3"/>
            </a:solidFill>
            <a:tailEnd type="triangle"/>
          </a:ln>
        </p:spPr>
        <p:style>
          <a:lnRef idx="1">
            <a:schemeClr val="dk1"/>
          </a:lnRef>
          <a:fillRef idx="0">
            <a:schemeClr val="dk1"/>
          </a:fillRef>
          <a:effectRef idx="0">
            <a:schemeClr val="dk1"/>
          </a:effectRef>
          <a:fontRef idx="minor">
            <a:schemeClr val="tx1"/>
          </a:fontRef>
        </p:style>
      </p:cxnSp>
      <p:sp>
        <p:nvSpPr>
          <p:cNvPr id="28" name="文本框 27"/>
          <p:cNvSpPr txBox="1"/>
          <p:nvPr/>
        </p:nvSpPr>
        <p:spPr>
          <a:xfrm>
            <a:off x="8789206" y="3675149"/>
            <a:ext cx="1356724" cy="892552"/>
          </a:xfrm>
          <a:prstGeom prst="rect">
            <a:avLst/>
          </a:prstGeom>
          <a:noFill/>
        </p:spPr>
        <p:txBody>
          <a:bodyPr wrap="square" rtlCol="0">
            <a:spAutoFit/>
          </a:bodyPr>
          <a:lstStyle/>
          <a:p>
            <a:r>
              <a:rPr lang="zh-CN" altLang="en-US" sz="1200" dirty="0" smtClean="0"/>
              <a:t>完善的会员体系</a:t>
            </a:r>
            <a:endParaRPr lang="en-US" altLang="zh-CN" sz="1200" dirty="0" smtClean="0"/>
          </a:p>
          <a:p>
            <a:endParaRPr lang="en-US" altLang="zh-CN" sz="1000" i="1" dirty="0" smtClean="0"/>
          </a:p>
          <a:p>
            <a:r>
              <a:rPr lang="zh-CN" altLang="en-US" sz="1000" i="1" dirty="0"/>
              <a:t>会员权益包含了价格特权、生日礼物、售后特权、增值特权</a:t>
            </a:r>
            <a:endParaRPr lang="en-US" altLang="zh-CN" sz="1000" i="1" dirty="0"/>
          </a:p>
        </p:txBody>
      </p:sp>
    </p:spTree>
    <p:extLst>
      <p:ext uri="{BB962C8B-B14F-4D97-AF65-F5344CB8AC3E}">
        <p14:creationId xmlns:p14="http://schemas.microsoft.com/office/powerpoint/2010/main" val="3910796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b="1" dirty="0">
                <a:solidFill>
                  <a:srgbClr val="CDA664"/>
                </a:solidFill>
              </a:rPr>
              <a:t>免责声明</a:t>
            </a:r>
          </a:p>
        </p:txBody>
      </p:sp>
      <p:sp>
        <p:nvSpPr>
          <p:cNvPr id="3" name="灯片编号占位符 2"/>
          <p:cNvSpPr>
            <a:spLocks noGrp="1"/>
          </p:cNvSpPr>
          <p:nvPr>
            <p:ph type="sldNum" sz="quarter" idx="4"/>
          </p:nvPr>
        </p:nvSpPr>
        <p:spPr/>
        <p:txBody>
          <a:bodyPr/>
          <a:lstStyle/>
          <a:p>
            <a:pPr marL="0" marR="0" lvl="0" indent="0" algn="r" defTabSz="914400" rtl="0" eaLnBrk="1" fontAlgn="auto" latinLnBrk="0" hangingPunct="1">
              <a:lnSpc>
                <a:spcPct val="12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楷体" panose="02010609060101010101" pitchFamily="49" charset="-122"/>
                <a:cs typeface="+mn-cs"/>
              </a:rPr>
              <a:t>16</a:t>
            </a:fld>
            <a:endParaRPr kumimoji="1" lang="zh-CN" altLang="en-US" sz="1200" b="0" i="0" u="none" strike="noStrike" kern="1200" cap="none" spc="0" normalizeH="0" baseline="0" noProof="0">
              <a:ln>
                <a:noFill/>
              </a:ln>
              <a:solidFill>
                <a:srgbClr val="605E5D"/>
              </a:solidFill>
              <a:effectLst/>
              <a:uLnTx/>
              <a:uFillTx/>
              <a:latin typeface="楷体" panose="02010609060101010101" pitchFamily="49" charset="-122"/>
              <a:ea typeface="楷体" panose="02010609060101010101" pitchFamily="49" charset="-122"/>
              <a:cs typeface="+mn-cs"/>
            </a:endParaRPr>
          </a:p>
        </p:txBody>
      </p:sp>
      <p:graphicFrame>
        <p:nvGraphicFramePr>
          <p:cNvPr id="15" name="表格 14"/>
          <p:cNvGraphicFramePr>
            <a:graphicFrameLocks noGrp="1"/>
          </p:cNvGraphicFramePr>
          <p:nvPr>
            <p:extLst>
              <p:ext uri="{D42A27DB-BD31-4B8C-83A1-F6EECF244321}">
                <p14:modId xmlns:p14="http://schemas.microsoft.com/office/powerpoint/2010/main" val="1550424185"/>
              </p:ext>
            </p:extLst>
          </p:nvPr>
        </p:nvGraphicFramePr>
        <p:xfrm>
          <a:off x="874714" y="1242643"/>
          <a:ext cx="10474930" cy="1536192"/>
        </p:xfrm>
        <a:graphic>
          <a:graphicData uri="http://schemas.openxmlformats.org/drawingml/2006/table">
            <a:tbl>
              <a:tblPr firstRow="1" firstCol="1" lastRow="1" lastCol="1" bandRow="1" bandCol="1">
                <a:tableStyleId>{5C22544A-7EE6-4342-B048-85BDC9FD1C3A}</a:tableStyleId>
              </a:tblPr>
              <a:tblGrid>
                <a:gridCol w="10474930">
                  <a:extLst>
                    <a:ext uri="{9D8B030D-6E8A-4147-A177-3AD203B41FA5}">
                      <a16:colId xmlns:a16="http://schemas.microsoft.com/office/drawing/2014/main" val="20000"/>
                    </a:ext>
                  </a:extLst>
                </a:gridCol>
              </a:tblGrid>
              <a:tr h="363220">
                <a:tc>
                  <a:txBody>
                    <a:bodyPr/>
                    <a:lstStyle/>
                    <a:p>
                      <a:pPr>
                        <a:lnSpc>
                          <a:spcPct val="120000"/>
                        </a:lnSpc>
                        <a:spcBef>
                          <a:spcPts val="0"/>
                        </a:spcBef>
                        <a:spcAft>
                          <a:spcPts val="0"/>
                        </a:spcAft>
                      </a:pPr>
                      <a:r>
                        <a:rPr lang="zh-CN" altLang="en-US" sz="1400" b="1" kern="100" dirty="0">
                          <a:solidFill>
                            <a:schemeClr val="accent1"/>
                          </a:solidFill>
                          <a:effectLst/>
                          <a:latin typeface="楷体" panose="02010609060101010101" pitchFamily="49" charset="-122"/>
                          <a:ea typeface="楷体" panose="02010609060101010101" pitchFamily="49" charset="-122"/>
                        </a:rPr>
                        <a:t>分析师承诺	</a:t>
                      </a:r>
                    </a:p>
                    <a:p>
                      <a:pPr indent="431800">
                        <a:lnSpc>
                          <a:spcPct val="120000"/>
                        </a:lnSpc>
                        <a:spcBef>
                          <a:spcPts val="0"/>
                        </a:spcBef>
                        <a:spcAft>
                          <a:spcPts val="0"/>
                        </a:spcAft>
                      </a:pPr>
                      <a:r>
                        <a:rPr lang="zh-CN" altLang="en-US" sz="1400" b="0" kern="100" dirty="0">
                          <a:solidFill>
                            <a:srgbClr val="727373"/>
                          </a:solidFill>
                          <a:effectLst/>
                          <a:latin typeface="楷体" panose="02010609060101010101" pitchFamily="49" charset="-122"/>
                          <a:ea typeface="楷体" panose="02010609060101010101" pitchFamily="49" charset="-122"/>
                        </a:rPr>
                        <a:t>作者具有中国证券业协会授予的证券投资咨询执业资格或相当的专业胜任能力，保证报告所采用的数据均来自合规渠道，分析逻辑基于作者的职业理解，通过合理判断并得出结论，力求客观、公正，结论不受任何第三方的授意、影响，特此声明。</a:t>
                      </a:r>
                      <a:endParaRPr lang="en-US" altLang="zh-CN" sz="1400" b="0" kern="100" dirty="0">
                        <a:solidFill>
                          <a:srgbClr val="727373"/>
                        </a:solidFill>
                        <a:effectLst/>
                        <a:latin typeface="楷体" panose="02010609060101010101" pitchFamily="49" charset="-122"/>
                        <a:ea typeface="楷体" panose="02010609060101010101" pitchFamily="49" charset="-122"/>
                      </a:endParaRPr>
                    </a:p>
                    <a:p>
                      <a:pPr indent="431800">
                        <a:lnSpc>
                          <a:spcPct val="120000"/>
                        </a:lnSpc>
                        <a:spcBef>
                          <a:spcPts val="0"/>
                        </a:spcBef>
                        <a:spcAft>
                          <a:spcPts val="0"/>
                        </a:spcAft>
                      </a:pPr>
                      <a:endParaRPr lang="en-US" altLang="zh-CN" sz="1400" b="0" kern="100" dirty="0">
                        <a:solidFill>
                          <a:srgbClr val="727373"/>
                        </a:solidFill>
                        <a:effectLst/>
                        <a:latin typeface="楷体" panose="02010609060101010101" pitchFamily="49" charset="-122"/>
                        <a:ea typeface="楷体" panose="02010609060101010101" pitchFamily="49" charset="-122"/>
                      </a:endParaRPr>
                    </a:p>
                    <a:p>
                      <a:pPr>
                        <a:lnSpc>
                          <a:spcPct val="120000"/>
                        </a:lnSpc>
                        <a:spcBef>
                          <a:spcPts val="0"/>
                        </a:spcBef>
                        <a:spcAft>
                          <a:spcPts val="0"/>
                        </a:spcAft>
                      </a:pPr>
                      <a:r>
                        <a:rPr lang="zh-CN" altLang="en-US" sz="1400" b="1" kern="100" dirty="0">
                          <a:solidFill>
                            <a:schemeClr val="accent1"/>
                          </a:solidFill>
                          <a:effectLst/>
                          <a:latin typeface="楷体" panose="02010609060101010101" pitchFamily="49" charset="-122"/>
                          <a:ea typeface="楷体" panose="02010609060101010101" pitchFamily="49" charset="-122"/>
                        </a:rPr>
                        <a:t>评级说明</a:t>
                      </a:r>
                    </a:p>
                    <a:p>
                      <a:pPr>
                        <a:lnSpc>
                          <a:spcPct val="120000"/>
                        </a:lnSpc>
                        <a:spcBef>
                          <a:spcPts val="0"/>
                        </a:spcBef>
                        <a:spcAft>
                          <a:spcPts val="0"/>
                        </a:spcAft>
                      </a:pPr>
                      <a:endParaRPr lang="zh-CN" sz="1400" b="0" kern="100" dirty="0">
                        <a:solidFill>
                          <a:srgbClr val="727373"/>
                        </a:solidFill>
                        <a:effectLst/>
                        <a:latin typeface="楷体" panose="02010609060101010101" pitchFamily="49" charset="-122"/>
                        <a:ea typeface="楷体" panose="02010609060101010101" pitchFamily="49" charset="-122"/>
                      </a:endParaRPr>
                    </a:p>
                  </a:txBody>
                  <a:tcPr marL="68580" marR="68580" marT="0" marB="0">
                    <a:noFill/>
                  </a:tcPr>
                </a:tc>
                <a:extLst>
                  <a:ext uri="{0D108BD9-81ED-4DB2-BD59-A6C34878D82A}">
                    <a16:rowId xmlns:a16="http://schemas.microsoft.com/office/drawing/2014/main" val="10001"/>
                  </a:ext>
                </a:extLst>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3759380597"/>
              </p:ext>
            </p:extLst>
          </p:nvPr>
        </p:nvGraphicFramePr>
        <p:xfrm>
          <a:off x="874714" y="2540421"/>
          <a:ext cx="10277777" cy="2474776"/>
        </p:xfrm>
        <a:graphic>
          <a:graphicData uri="http://schemas.openxmlformats.org/drawingml/2006/table">
            <a:tbl>
              <a:tblPr firstRow="1" firstCol="1" bandRow="1"/>
              <a:tblGrid>
                <a:gridCol w="1629373">
                  <a:extLst>
                    <a:ext uri="{9D8B030D-6E8A-4147-A177-3AD203B41FA5}">
                      <a16:colId xmlns:a16="http://schemas.microsoft.com/office/drawing/2014/main" val="20000"/>
                    </a:ext>
                  </a:extLst>
                </a:gridCol>
                <a:gridCol w="1912666">
                  <a:extLst>
                    <a:ext uri="{9D8B030D-6E8A-4147-A177-3AD203B41FA5}">
                      <a16:colId xmlns:a16="http://schemas.microsoft.com/office/drawing/2014/main" val="20001"/>
                    </a:ext>
                  </a:extLst>
                </a:gridCol>
                <a:gridCol w="6735738">
                  <a:extLst>
                    <a:ext uri="{9D8B030D-6E8A-4147-A177-3AD203B41FA5}">
                      <a16:colId xmlns:a16="http://schemas.microsoft.com/office/drawing/2014/main" val="20002"/>
                    </a:ext>
                  </a:extLst>
                </a:gridCol>
              </a:tblGrid>
              <a:tr h="214883">
                <a:tc>
                  <a:txBody>
                    <a:bodyPr/>
                    <a:lstStyle/>
                    <a:p>
                      <a:pPr>
                        <a:lnSpc>
                          <a:spcPct val="120000"/>
                        </a:lnSpc>
                        <a:spcBef>
                          <a:spcPts val="0"/>
                        </a:spcBef>
                        <a:spcAft>
                          <a:spcPts val="0"/>
                        </a:spcAft>
                      </a:pPr>
                      <a:r>
                        <a:rPr lang="zh-CN" sz="1300" b="1" kern="100" dirty="0">
                          <a:solidFill>
                            <a:srgbClr val="C00000"/>
                          </a:solidFill>
                          <a:effectLst/>
                          <a:latin typeface="Calibri" panose="020F0502020204030204" pitchFamily="34" charset="0"/>
                          <a:ea typeface="楷体" panose="02010609060101010101" pitchFamily="49" charset="-122"/>
                          <a:cs typeface="Times New Roman" panose="02020603050405020304" pitchFamily="18" charset="0"/>
                        </a:rPr>
                        <a:t>公司评级标准</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tc>
                  <a:txBody>
                    <a:bodyPr/>
                    <a:lstStyle/>
                    <a:p>
                      <a:pPr>
                        <a:lnSpc>
                          <a:spcPct val="120000"/>
                        </a:lnSpc>
                        <a:spcBef>
                          <a:spcPts val="0"/>
                        </a:spcBef>
                        <a:spcAft>
                          <a:spcPts val="0"/>
                        </a:spcAft>
                      </a:pPr>
                      <a:r>
                        <a:rPr lang="zh-CN" sz="1300" b="1" kern="10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投资评级</a:t>
                      </a:r>
                      <a:endParaRPr lang="zh-CN" sz="1200" kern="10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tc>
                  <a:txBody>
                    <a:bodyPr/>
                    <a:lstStyle/>
                    <a:p>
                      <a:pPr>
                        <a:lnSpc>
                          <a:spcPct val="120000"/>
                        </a:lnSpc>
                        <a:spcBef>
                          <a:spcPts val="0"/>
                        </a:spcBef>
                        <a:spcAft>
                          <a:spcPts val="0"/>
                        </a:spcAft>
                      </a:pPr>
                      <a:r>
                        <a:rPr lang="zh-CN" sz="1300" b="1" kern="10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说明</a:t>
                      </a:r>
                      <a:endParaRPr lang="zh-CN" sz="1200" kern="10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extLst>
                  <a:ext uri="{0D108BD9-81ED-4DB2-BD59-A6C34878D82A}">
                    <a16:rowId xmlns:a16="http://schemas.microsoft.com/office/drawing/2014/main" val="10000"/>
                  </a:ext>
                </a:extLst>
              </a:tr>
              <a:tr h="214883">
                <a:tc rowSpan="5">
                  <a:txBody>
                    <a:bodyPr/>
                    <a:lstStyle/>
                    <a:p>
                      <a:pPr>
                        <a:lnSpc>
                          <a:spcPct val="120000"/>
                        </a:lnSpc>
                        <a:spcBef>
                          <a:spcPts val="0"/>
                        </a:spcBef>
                        <a:spcAft>
                          <a:spcPts val="0"/>
                        </a:spcAft>
                      </a:pPr>
                      <a:r>
                        <a:rPr lang="zh-CN" sz="1300" kern="100" dirty="0">
                          <a:solidFill>
                            <a:srgbClr val="C00000"/>
                          </a:solidFill>
                          <a:effectLst/>
                          <a:latin typeface="Calibri" panose="020F0502020204030204" pitchFamily="34" charset="0"/>
                          <a:ea typeface="楷体" panose="02010609060101010101" pitchFamily="49" charset="-122"/>
                          <a:cs typeface="Times New Roman" panose="02020603050405020304" pitchFamily="18" charset="0"/>
                        </a:rPr>
                        <a:t>以报告发布日后的</a:t>
                      </a:r>
                      <a:r>
                        <a:rPr lang="en-US" sz="1300" kern="100" dirty="0">
                          <a:solidFill>
                            <a:srgbClr val="C00000"/>
                          </a:solidFill>
                          <a:effectLst/>
                          <a:latin typeface="Calibri" panose="020F0502020204030204" pitchFamily="34" charset="0"/>
                          <a:ea typeface="楷体" panose="02010609060101010101" pitchFamily="49" charset="-122"/>
                          <a:cs typeface="Times New Roman" panose="02020603050405020304" pitchFamily="18" charset="0"/>
                        </a:rPr>
                        <a:t>6</a:t>
                      </a:r>
                      <a:r>
                        <a:rPr lang="zh-CN" sz="1300" kern="100" dirty="0">
                          <a:solidFill>
                            <a:srgbClr val="C00000"/>
                          </a:solidFill>
                          <a:effectLst/>
                          <a:latin typeface="Calibri" panose="020F0502020204030204" pitchFamily="34" charset="0"/>
                          <a:ea typeface="楷体" panose="02010609060101010101" pitchFamily="49" charset="-122"/>
                          <a:cs typeface="Times New Roman" panose="02020603050405020304" pitchFamily="18" charset="0"/>
                        </a:rPr>
                        <a:t>个月内公司股价相对上证指数的涨跌幅为基准。</a:t>
                      </a:r>
                      <a:endParaRPr lang="zh-CN" sz="1200" kern="100" dirty="0">
                        <a:solidFill>
                          <a:srgbClr val="000000"/>
                        </a:solidFill>
                        <a:effectLst/>
                        <a:latin typeface="Calibri" panose="020F0502020204030204" pitchFamily="34" charset="0"/>
                        <a:ea typeface="Calibri" panose="020F0502020204030204" pitchFamily="34" charset="0"/>
                      </a:endParaRPr>
                    </a:p>
                  </a:txBody>
                  <a:tcPr marL="97336" marR="97336" marT="48668" marB="48668"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tc>
                  <a:txBody>
                    <a:bodyPr/>
                    <a:lstStyle/>
                    <a:p>
                      <a:pPr>
                        <a:lnSpc>
                          <a:spcPct val="120000"/>
                        </a:lnSpc>
                        <a:spcBef>
                          <a:spcPts val="0"/>
                        </a:spcBef>
                        <a:spcAft>
                          <a:spcPts val="0"/>
                        </a:spcAft>
                      </a:pPr>
                      <a:r>
                        <a:rPr lang="zh-CN"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买入</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tc>
                  <a:txBody>
                    <a:bodyPr/>
                    <a:lstStyle/>
                    <a:p>
                      <a:pPr>
                        <a:lnSpc>
                          <a:spcPct val="120000"/>
                        </a:lnSpc>
                        <a:spcBef>
                          <a:spcPts val="0"/>
                        </a:spcBef>
                        <a:spcAft>
                          <a:spcPts val="0"/>
                        </a:spcAft>
                      </a:pPr>
                      <a:r>
                        <a:rPr lang="zh-CN" sz="1300" kern="10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分析师预测在此期间股价相对强于上证指数达到或超过</a:t>
                      </a:r>
                      <a:r>
                        <a:rPr lang="en-US" sz="1300" kern="10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15%</a:t>
                      </a:r>
                      <a:endParaRPr lang="zh-CN" sz="1200" kern="10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extLst>
                  <a:ext uri="{0D108BD9-81ED-4DB2-BD59-A6C34878D82A}">
                    <a16:rowId xmlns:a16="http://schemas.microsoft.com/office/drawing/2014/main" val="10001"/>
                  </a:ext>
                </a:extLst>
              </a:tr>
              <a:tr h="214883">
                <a:tc vMerge="1">
                  <a:txBody>
                    <a:bodyPr/>
                    <a:lstStyle/>
                    <a:p>
                      <a:endParaRPr lang="zh-CN"/>
                    </a:p>
                  </a:txBody>
                  <a:tcPr/>
                </a:tc>
                <a:tc>
                  <a:txBody>
                    <a:bodyPr/>
                    <a:lstStyle/>
                    <a:p>
                      <a:pPr>
                        <a:lnSpc>
                          <a:spcPct val="120000"/>
                        </a:lnSpc>
                        <a:spcBef>
                          <a:spcPts val="0"/>
                        </a:spcBef>
                        <a:spcAft>
                          <a:spcPts val="0"/>
                        </a:spcAft>
                      </a:pPr>
                      <a:r>
                        <a:rPr lang="zh-CN"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增持</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tc>
                  <a:txBody>
                    <a:bodyPr/>
                    <a:lstStyle/>
                    <a:p>
                      <a:pPr>
                        <a:lnSpc>
                          <a:spcPct val="120000"/>
                        </a:lnSpc>
                        <a:spcBef>
                          <a:spcPts val="0"/>
                        </a:spcBef>
                        <a:spcAft>
                          <a:spcPts val="0"/>
                        </a:spcAft>
                      </a:pPr>
                      <a:r>
                        <a:rPr lang="zh-CN" sz="1300" kern="10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分析师预测在此期间股价相对强于上证指数在</a:t>
                      </a:r>
                      <a:r>
                        <a:rPr lang="en-US" sz="1300" kern="10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5%—15%</a:t>
                      </a:r>
                      <a:r>
                        <a:rPr lang="zh-CN" sz="1300" kern="10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之间</a:t>
                      </a:r>
                      <a:endParaRPr lang="zh-CN" sz="1200" kern="10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extLst>
                  <a:ext uri="{0D108BD9-81ED-4DB2-BD59-A6C34878D82A}">
                    <a16:rowId xmlns:a16="http://schemas.microsoft.com/office/drawing/2014/main" val="10002"/>
                  </a:ext>
                </a:extLst>
              </a:tr>
              <a:tr h="214883">
                <a:tc vMerge="1">
                  <a:txBody>
                    <a:bodyPr/>
                    <a:lstStyle/>
                    <a:p>
                      <a:endParaRPr lang="zh-CN"/>
                    </a:p>
                  </a:txBody>
                  <a:tcPr/>
                </a:tc>
                <a:tc>
                  <a:txBody>
                    <a:bodyPr/>
                    <a:lstStyle/>
                    <a:p>
                      <a:pPr>
                        <a:lnSpc>
                          <a:spcPct val="120000"/>
                        </a:lnSpc>
                        <a:spcBef>
                          <a:spcPts val="0"/>
                        </a:spcBef>
                        <a:spcAft>
                          <a:spcPts val="0"/>
                        </a:spcAft>
                      </a:pPr>
                      <a:r>
                        <a:rPr lang="zh-CN"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中性</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tc>
                  <a:txBody>
                    <a:bodyPr/>
                    <a:lstStyle/>
                    <a:p>
                      <a:pPr>
                        <a:lnSpc>
                          <a:spcPct val="120000"/>
                        </a:lnSpc>
                        <a:spcBef>
                          <a:spcPts val="0"/>
                        </a:spcBef>
                        <a:spcAft>
                          <a:spcPts val="0"/>
                        </a:spcAft>
                      </a:pPr>
                      <a:r>
                        <a:rPr lang="zh-CN"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分析师预测在此期间股价相对上证指数在</a:t>
                      </a:r>
                      <a:r>
                        <a:rPr lang="en-US"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-5%—5%</a:t>
                      </a:r>
                      <a:r>
                        <a:rPr lang="zh-CN"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之间</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extLst>
                  <a:ext uri="{0D108BD9-81ED-4DB2-BD59-A6C34878D82A}">
                    <a16:rowId xmlns:a16="http://schemas.microsoft.com/office/drawing/2014/main" val="10003"/>
                  </a:ext>
                </a:extLst>
              </a:tr>
              <a:tr h="214883">
                <a:tc vMerge="1">
                  <a:txBody>
                    <a:bodyPr/>
                    <a:lstStyle/>
                    <a:p>
                      <a:endParaRPr lang="zh-CN"/>
                    </a:p>
                  </a:txBody>
                  <a:tcPr/>
                </a:tc>
                <a:tc>
                  <a:txBody>
                    <a:bodyPr/>
                    <a:lstStyle/>
                    <a:p>
                      <a:pPr>
                        <a:lnSpc>
                          <a:spcPct val="120000"/>
                        </a:lnSpc>
                        <a:spcBef>
                          <a:spcPts val="0"/>
                        </a:spcBef>
                        <a:spcAft>
                          <a:spcPts val="0"/>
                        </a:spcAft>
                      </a:pPr>
                      <a:r>
                        <a:rPr lang="zh-CN"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减持</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tc>
                  <a:txBody>
                    <a:bodyPr/>
                    <a:lstStyle/>
                    <a:p>
                      <a:pPr>
                        <a:lnSpc>
                          <a:spcPct val="120000"/>
                        </a:lnSpc>
                        <a:spcBef>
                          <a:spcPts val="0"/>
                        </a:spcBef>
                        <a:spcAft>
                          <a:spcPts val="0"/>
                        </a:spcAft>
                      </a:pPr>
                      <a:r>
                        <a:rPr lang="zh-CN"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分析师预测在此期间股价相对弱于上证指数</a:t>
                      </a:r>
                      <a:r>
                        <a:rPr lang="en-US"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5%—15%</a:t>
                      </a:r>
                      <a:r>
                        <a:rPr lang="zh-CN"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之间</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extLst>
                  <a:ext uri="{0D108BD9-81ED-4DB2-BD59-A6C34878D82A}">
                    <a16:rowId xmlns:a16="http://schemas.microsoft.com/office/drawing/2014/main" val="10004"/>
                  </a:ext>
                </a:extLst>
              </a:tr>
              <a:tr h="214883">
                <a:tc vMerge="1">
                  <a:txBody>
                    <a:bodyPr/>
                    <a:lstStyle/>
                    <a:p>
                      <a:endParaRPr lang="zh-CN"/>
                    </a:p>
                  </a:txBody>
                  <a:tcPr/>
                </a:tc>
                <a:tc>
                  <a:txBody>
                    <a:bodyPr/>
                    <a:lstStyle/>
                    <a:p>
                      <a:pPr>
                        <a:lnSpc>
                          <a:spcPct val="120000"/>
                        </a:lnSpc>
                        <a:spcBef>
                          <a:spcPts val="0"/>
                        </a:spcBef>
                        <a:spcAft>
                          <a:spcPts val="0"/>
                        </a:spcAft>
                      </a:pPr>
                      <a:r>
                        <a:rPr lang="zh-CN"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卖出</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tc>
                  <a:txBody>
                    <a:bodyPr/>
                    <a:lstStyle/>
                    <a:p>
                      <a:pPr>
                        <a:lnSpc>
                          <a:spcPct val="120000"/>
                        </a:lnSpc>
                        <a:spcBef>
                          <a:spcPts val="0"/>
                        </a:spcBef>
                        <a:spcAft>
                          <a:spcPts val="0"/>
                        </a:spcAft>
                      </a:pPr>
                      <a:r>
                        <a:rPr lang="zh-CN" sz="1300" kern="10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分析师预测在此期间股价相对弱于上证指数达到或超过</a:t>
                      </a:r>
                      <a:r>
                        <a:rPr lang="en-US" sz="1300" kern="10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15%</a:t>
                      </a:r>
                      <a:endParaRPr lang="zh-CN" sz="1200" kern="10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extLst>
                  <a:ext uri="{0D108BD9-81ED-4DB2-BD59-A6C34878D82A}">
                    <a16:rowId xmlns:a16="http://schemas.microsoft.com/office/drawing/2014/main" val="10005"/>
                  </a:ext>
                </a:extLst>
              </a:tr>
              <a:tr h="218060">
                <a:tc>
                  <a:txBody>
                    <a:bodyPr/>
                    <a:lstStyle/>
                    <a:p>
                      <a:pPr>
                        <a:lnSpc>
                          <a:spcPct val="120000"/>
                        </a:lnSpc>
                        <a:spcBef>
                          <a:spcPts val="0"/>
                        </a:spcBef>
                        <a:spcAft>
                          <a:spcPts val="0"/>
                        </a:spcAft>
                      </a:pPr>
                      <a:r>
                        <a:rPr lang="zh-CN" sz="1300" b="1" kern="100" dirty="0">
                          <a:solidFill>
                            <a:srgbClr val="C00000"/>
                          </a:solidFill>
                          <a:effectLst/>
                          <a:latin typeface="Calibri" panose="020F0502020204030204" pitchFamily="34" charset="0"/>
                          <a:ea typeface="楷体" panose="02010609060101010101" pitchFamily="49" charset="-122"/>
                          <a:cs typeface="Times New Roman" panose="02020603050405020304" pitchFamily="18" charset="0"/>
                        </a:rPr>
                        <a:t>行业评级标准</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tc>
                  <a:txBody>
                    <a:bodyPr/>
                    <a:lstStyle/>
                    <a:p>
                      <a:pPr>
                        <a:lnSpc>
                          <a:spcPct val="120000"/>
                        </a:lnSpc>
                        <a:spcBef>
                          <a:spcPts val="0"/>
                        </a:spcBef>
                        <a:spcAft>
                          <a:spcPts val="0"/>
                        </a:spcAft>
                      </a:pPr>
                      <a:r>
                        <a:rPr lang="en-US" sz="1300" b="1" kern="100">
                          <a:solidFill>
                            <a:srgbClr val="727373"/>
                          </a:solidFill>
                          <a:effectLst/>
                          <a:latin typeface="楷体" panose="02010609060101010101" pitchFamily="49" charset="-122"/>
                          <a:ea typeface="Calibri" panose="020F0502020204030204" pitchFamily="34" charset="0"/>
                          <a:cs typeface="Times New Roman" panose="02020603050405020304" pitchFamily="18" charset="0"/>
                        </a:rPr>
                        <a:t> </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tc>
                  <a:txBody>
                    <a:bodyPr/>
                    <a:lstStyle/>
                    <a:p>
                      <a:pPr>
                        <a:lnSpc>
                          <a:spcPct val="120000"/>
                        </a:lnSpc>
                        <a:spcBef>
                          <a:spcPts val="0"/>
                        </a:spcBef>
                        <a:spcAft>
                          <a:spcPts val="0"/>
                        </a:spcAft>
                      </a:pPr>
                      <a:r>
                        <a:rPr lang="en-US" sz="1300" b="1" kern="100">
                          <a:solidFill>
                            <a:srgbClr val="727373"/>
                          </a:solidFill>
                          <a:effectLst/>
                          <a:latin typeface="楷体" panose="02010609060101010101" pitchFamily="49" charset="-122"/>
                          <a:ea typeface="Calibri" panose="020F0502020204030204" pitchFamily="34" charset="0"/>
                          <a:cs typeface="Times New Roman" panose="02020603050405020304" pitchFamily="18" charset="0"/>
                        </a:rPr>
                        <a:t> </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extLst>
                  <a:ext uri="{0D108BD9-81ED-4DB2-BD59-A6C34878D82A}">
                    <a16:rowId xmlns:a16="http://schemas.microsoft.com/office/drawing/2014/main" val="10006"/>
                  </a:ext>
                </a:extLst>
              </a:tr>
              <a:tr h="214883">
                <a:tc rowSpan="3">
                  <a:txBody>
                    <a:bodyPr/>
                    <a:lstStyle/>
                    <a:p>
                      <a:pPr>
                        <a:lnSpc>
                          <a:spcPct val="120000"/>
                        </a:lnSpc>
                        <a:spcBef>
                          <a:spcPts val="0"/>
                        </a:spcBef>
                        <a:spcAft>
                          <a:spcPts val="0"/>
                        </a:spcAft>
                      </a:pPr>
                      <a:r>
                        <a:rPr lang="zh-CN" sz="1300" kern="100" dirty="0">
                          <a:solidFill>
                            <a:srgbClr val="C00000"/>
                          </a:solidFill>
                          <a:effectLst/>
                          <a:latin typeface="Calibri" panose="020F0502020204030204" pitchFamily="34" charset="0"/>
                          <a:ea typeface="楷体" panose="02010609060101010101" pitchFamily="49" charset="-122"/>
                          <a:cs typeface="Times New Roman" panose="02020603050405020304" pitchFamily="18" charset="0"/>
                        </a:rPr>
                        <a:t>以报告发布日后的</a:t>
                      </a:r>
                      <a:r>
                        <a:rPr lang="en-US" sz="1300" kern="100" dirty="0">
                          <a:solidFill>
                            <a:srgbClr val="C00000"/>
                          </a:solidFill>
                          <a:effectLst/>
                          <a:latin typeface="Calibri" panose="020F0502020204030204" pitchFamily="34" charset="0"/>
                          <a:ea typeface="楷体" panose="02010609060101010101" pitchFamily="49" charset="-122"/>
                          <a:cs typeface="Times New Roman" panose="02020603050405020304" pitchFamily="18" charset="0"/>
                        </a:rPr>
                        <a:t>6</a:t>
                      </a:r>
                      <a:r>
                        <a:rPr lang="zh-CN" sz="1300" kern="100" dirty="0">
                          <a:solidFill>
                            <a:srgbClr val="C00000"/>
                          </a:solidFill>
                          <a:effectLst/>
                          <a:latin typeface="Calibri" panose="020F0502020204030204" pitchFamily="34" charset="0"/>
                          <a:ea typeface="楷体" panose="02010609060101010101" pitchFamily="49" charset="-122"/>
                          <a:cs typeface="Times New Roman" panose="02020603050405020304" pitchFamily="18" charset="0"/>
                        </a:rPr>
                        <a:t>个月内行业指数的涨跌幅为基准。</a:t>
                      </a:r>
                      <a:endParaRPr lang="zh-CN" sz="1200" kern="100" dirty="0">
                        <a:solidFill>
                          <a:srgbClr val="000000"/>
                        </a:solidFill>
                        <a:effectLst/>
                        <a:latin typeface="Calibri" panose="020F0502020204030204" pitchFamily="34" charset="0"/>
                        <a:ea typeface="Calibri" panose="020F0502020204030204" pitchFamily="34" charset="0"/>
                      </a:endParaRPr>
                    </a:p>
                  </a:txBody>
                  <a:tcPr marL="97336" marR="97336" marT="48668" marB="48668"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tc>
                  <a:txBody>
                    <a:bodyPr/>
                    <a:lstStyle/>
                    <a:p>
                      <a:pPr>
                        <a:lnSpc>
                          <a:spcPct val="120000"/>
                        </a:lnSpc>
                        <a:spcBef>
                          <a:spcPts val="0"/>
                        </a:spcBef>
                        <a:spcAft>
                          <a:spcPts val="0"/>
                        </a:spcAft>
                      </a:pPr>
                      <a:r>
                        <a:rPr lang="zh-CN"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推荐</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tc>
                  <a:txBody>
                    <a:bodyPr/>
                    <a:lstStyle/>
                    <a:p>
                      <a:pPr>
                        <a:lnSpc>
                          <a:spcPct val="120000"/>
                        </a:lnSpc>
                        <a:spcBef>
                          <a:spcPts val="0"/>
                        </a:spcBef>
                        <a:spcAft>
                          <a:spcPts val="0"/>
                        </a:spcAft>
                      </a:pPr>
                      <a:r>
                        <a:rPr lang="zh-CN" sz="1300" kern="10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分析师预测在此期间行业指数相对强于上证指数达到或超过</a:t>
                      </a:r>
                      <a:r>
                        <a:rPr lang="en-US" sz="1300" kern="10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10%</a:t>
                      </a:r>
                      <a:endParaRPr lang="zh-CN" sz="1200" kern="10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extLst>
                  <a:ext uri="{0D108BD9-81ED-4DB2-BD59-A6C34878D82A}">
                    <a16:rowId xmlns:a16="http://schemas.microsoft.com/office/drawing/2014/main" val="10007"/>
                  </a:ext>
                </a:extLst>
              </a:tr>
              <a:tr h="214883">
                <a:tc vMerge="1">
                  <a:txBody>
                    <a:bodyPr/>
                    <a:lstStyle/>
                    <a:p>
                      <a:endParaRPr lang="zh-CN"/>
                    </a:p>
                  </a:txBody>
                  <a:tcPr/>
                </a:tc>
                <a:tc>
                  <a:txBody>
                    <a:bodyPr/>
                    <a:lstStyle/>
                    <a:p>
                      <a:pPr>
                        <a:lnSpc>
                          <a:spcPct val="120000"/>
                        </a:lnSpc>
                        <a:spcBef>
                          <a:spcPts val="0"/>
                        </a:spcBef>
                        <a:spcAft>
                          <a:spcPts val="0"/>
                        </a:spcAft>
                      </a:pPr>
                      <a:r>
                        <a:rPr lang="zh-CN"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中性</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tc>
                  <a:txBody>
                    <a:bodyPr/>
                    <a:lstStyle/>
                    <a:p>
                      <a:pPr>
                        <a:lnSpc>
                          <a:spcPct val="120000"/>
                        </a:lnSpc>
                        <a:spcBef>
                          <a:spcPts val="0"/>
                        </a:spcBef>
                        <a:spcAft>
                          <a:spcPts val="0"/>
                        </a:spcAft>
                      </a:pPr>
                      <a:r>
                        <a:rPr lang="zh-CN"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分析师预测在此期间行业指数相对上证指数在</a:t>
                      </a:r>
                      <a:r>
                        <a:rPr lang="en-US"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-10%—10%</a:t>
                      </a:r>
                      <a:r>
                        <a:rPr lang="zh-CN"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之间</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extLst>
                  <a:ext uri="{0D108BD9-81ED-4DB2-BD59-A6C34878D82A}">
                    <a16:rowId xmlns:a16="http://schemas.microsoft.com/office/drawing/2014/main" val="10008"/>
                  </a:ext>
                </a:extLst>
              </a:tr>
              <a:tr h="252330">
                <a:tc vMerge="1">
                  <a:txBody>
                    <a:bodyPr/>
                    <a:lstStyle/>
                    <a:p>
                      <a:endParaRPr lang="zh-CN"/>
                    </a:p>
                  </a:txBody>
                  <a:tcPr/>
                </a:tc>
                <a:tc>
                  <a:txBody>
                    <a:bodyPr/>
                    <a:lstStyle/>
                    <a:p>
                      <a:pPr>
                        <a:lnSpc>
                          <a:spcPct val="120000"/>
                        </a:lnSpc>
                        <a:spcBef>
                          <a:spcPts val="0"/>
                        </a:spcBef>
                        <a:spcAft>
                          <a:spcPts val="0"/>
                        </a:spcAft>
                      </a:pPr>
                      <a:r>
                        <a:rPr lang="zh-CN"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回避</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tc>
                  <a:txBody>
                    <a:bodyPr/>
                    <a:lstStyle/>
                    <a:p>
                      <a:pPr>
                        <a:lnSpc>
                          <a:spcPct val="120000"/>
                        </a:lnSpc>
                        <a:spcBef>
                          <a:spcPts val="0"/>
                        </a:spcBef>
                        <a:spcAft>
                          <a:spcPts val="0"/>
                        </a:spcAft>
                      </a:pPr>
                      <a:r>
                        <a:rPr lang="zh-CN"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分析师预测在此期间行业指数相对弱于上证指数达到或超过</a:t>
                      </a:r>
                      <a:r>
                        <a:rPr lang="en-US" sz="1300" kern="100" dirty="0">
                          <a:solidFill>
                            <a:srgbClr val="727373"/>
                          </a:solidFill>
                          <a:effectLst/>
                          <a:latin typeface="Calibri" panose="020F0502020204030204" pitchFamily="34" charset="0"/>
                          <a:ea typeface="楷体" panose="02010609060101010101" pitchFamily="49" charset="-122"/>
                          <a:cs typeface="Times New Roman" panose="02020603050405020304" pitchFamily="18" charset="0"/>
                        </a:rPr>
                        <a:t>10%</a:t>
                      </a:r>
                      <a:endParaRPr lang="zh-CN" sz="1200" kern="100" dirty="0">
                        <a:solidFill>
                          <a:srgbClr val="000000"/>
                        </a:solidFill>
                        <a:effectLst/>
                        <a:latin typeface="Calibri" panose="020F0502020204030204" pitchFamily="34" charset="0"/>
                        <a:ea typeface="Calibri" panose="020F0502020204030204" pitchFamily="34" charset="0"/>
                      </a:endParaRPr>
                    </a:p>
                  </a:txBody>
                  <a:tcPr marL="73002" marR="73002" marT="0" marB="0" anchor="ctr">
                    <a:lnL>
                      <a:noFill/>
                    </a:lnL>
                    <a:lnR>
                      <a:noFill/>
                    </a:lnR>
                    <a:lnT w="12700" cap="flat" cmpd="sng" algn="ctr">
                      <a:solidFill>
                        <a:srgbClr val="DDB26E"/>
                      </a:solidFill>
                      <a:prstDash val="solid"/>
                      <a:round/>
                      <a:headEnd type="none" w="med" len="med"/>
                      <a:tailEnd type="none" w="med" len="med"/>
                    </a:lnT>
                    <a:lnB w="12700" cap="flat" cmpd="sng" algn="ctr">
                      <a:solidFill>
                        <a:srgbClr val="DDB26E"/>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9" name="矩形 18"/>
          <p:cNvSpPr/>
          <p:nvPr/>
        </p:nvSpPr>
        <p:spPr>
          <a:xfrm>
            <a:off x="874714" y="5068219"/>
            <a:ext cx="6096000" cy="847220"/>
          </a:xfrm>
          <a:prstGeom prst="rect">
            <a:avLst/>
          </a:prstGeom>
        </p:spPr>
        <p:txBody>
          <a:bodyPr>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zh-CN" sz="1400" b="1" i="0" u="none" strike="noStrike" kern="100" cap="none" spc="0" normalizeH="0" baseline="0" noProof="0" dirty="0">
                <a:ln>
                  <a:noFill/>
                </a:ln>
                <a:solidFill>
                  <a:srgbClr val="C00000"/>
                </a:solidFill>
                <a:effectLst/>
                <a:uLnTx/>
                <a:uFillTx/>
                <a:latin typeface="Calibri" panose="020F0502020204030204" pitchFamily="34" charset="0"/>
                <a:ea typeface="楷体" panose="02010609060101010101" pitchFamily="49" charset="-122"/>
                <a:cs typeface="微软雅黑" panose="020B0503020204020204" pitchFamily="34" charset="-122"/>
              </a:rPr>
              <a:t>华西证券研究所：</a:t>
            </a:r>
            <a:endParaRPr kumimoji="0" lang="zh-CN" altLang="zh-CN"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zh-CN" sz="1400" b="0" i="0" u="none" strike="noStrike" kern="100" cap="none" spc="0" normalizeH="0" baseline="0" noProof="0" dirty="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地址：</a:t>
            </a:r>
            <a:r>
              <a:rPr kumimoji="0" lang="zh-CN" altLang="en-US" sz="1400" b="0" i="0" u="none" strike="noStrike" kern="100" cap="none" spc="0" normalizeH="0" baseline="0" noProof="0" dirty="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北京市西城区太平桥大街丰汇园</a:t>
            </a:r>
            <a:r>
              <a:rPr kumimoji="0" lang="en-US" altLang="zh-CN" sz="1400" b="0" i="0" u="none" strike="noStrike" kern="100" cap="none" spc="0" normalizeH="0" baseline="0" noProof="0" dirty="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11</a:t>
            </a:r>
            <a:r>
              <a:rPr kumimoji="0" lang="zh-CN" altLang="en-US" sz="1400" b="0" i="0" u="none" strike="noStrike" kern="100" cap="none" spc="0" normalizeH="0" baseline="0" noProof="0" dirty="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号丰汇时代大厦南座</a:t>
            </a:r>
            <a:r>
              <a:rPr kumimoji="0" lang="en-US" altLang="zh-CN" sz="1400" b="0" i="0" u="none" strike="noStrike" kern="100" cap="none" spc="0" normalizeH="0" baseline="0" noProof="0" dirty="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5</a:t>
            </a:r>
            <a:r>
              <a:rPr kumimoji="0" lang="zh-CN" altLang="en-US" sz="1400" b="0" i="0" u="none" strike="noStrike" kern="100" cap="none" spc="0" normalizeH="0" baseline="0" noProof="0" dirty="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层</a:t>
            </a:r>
            <a:endParaRPr kumimoji="0" lang="en-US" altLang="zh-CN" sz="1400" b="0" i="0" u="none" strike="noStrike" kern="100" cap="none" spc="0" normalizeH="0" baseline="0" noProof="0" dirty="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zh-CN" sz="1400" b="0" i="0" u="none" strike="noStrike" kern="100" cap="none" spc="0" normalizeH="0" baseline="0" noProof="0" dirty="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网址：</a:t>
            </a:r>
            <a:r>
              <a:rPr kumimoji="0" lang="en-US" altLang="zh-CN" sz="1400" b="0" i="0" u="none" strike="noStrike" kern="100" cap="none" spc="0" normalizeH="0" baseline="0" noProof="0" dirty="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http://www.hx168.com.cn/hxzq/hxindex.html</a:t>
            </a:r>
            <a:endParaRPr kumimoji="0" lang="zh-CN" altLang="zh-CN"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b="1" dirty="0">
                <a:solidFill>
                  <a:srgbClr val="CDA664"/>
                </a:solidFill>
              </a:rPr>
              <a:t>免责声明</a:t>
            </a:r>
          </a:p>
        </p:txBody>
      </p:sp>
      <p:sp>
        <p:nvSpPr>
          <p:cNvPr id="3" name="灯片编号占位符 2"/>
          <p:cNvSpPr>
            <a:spLocks noGrp="1"/>
          </p:cNvSpPr>
          <p:nvPr>
            <p:ph type="sldNum" sz="quarter" idx="4"/>
          </p:nvPr>
        </p:nvSpPr>
        <p:spPr/>
        <p:txBody>
          <a:bodyPr/>
          <a:lstStyle/>
          <a:p>
            <a:pPr marL="0" marR="0" lvl="0" indent="0" algn="r" defTabSz="914400" rtl="0" eaLnBrk="1" fontAlgn="auto" latinLnBrk="0" hangingPunct="1">
              <a:lnSpc>
                <a:spcPct val="12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楷体" panose="02010609060101010101" pitchFamily="49" charset="-122"/>
                <a:cs typeface="+mn-cs"/>
              </a:rPr>
              <a:t>17</a:t>
            </a:fld>
            <a:endParaRPr kumimoji="1" lang="zh-CN" altLang="en-US" sz="1200" b="0" i="0" u="none" strike="noStrike" kern="1200" cap="none" spc="0" normalizeH="0" baseline="0" noProof="0">
              <a:ln>
                <a:noFill/>
              </a:ln>
              <a:solidFill>
                <a:srgbClr val="605E5D"/>
              </a:solidFill>
              <a:effectLst/>
              <a:uLnTx/>
              <a:uFillTx/>
              <a:latin typeface="楷体" panose="02010609060101010101" pitchFamily="49" charset="-122"/>
              <a:ea typeface="楷体" panose="02010609060101010101" pitchFamily="49" charset="-122"/>
              <a:cs typeface="+mn-cs"/>
            </a:endParaRPr>
          </a:p>
        </p:txBody>
      </p:sp>
      <p:sp>
        <p:nvSpPr>
          <p:cNvPr id="6" name="文本框 5"/>
          <p:cNvSpPr txBox="1"/>
          <p:nvPr/>
        </p:nvSpPr>
        <p:spPr>
          <a:xfrm>
            <a:off x="1220398" y="1024205"/>
            <a:ext cx="9597499" cy="648960"/>
          </a:xfrm>
          <a:prstGeom prst="rect">
            <a:avLst/>
          </a:prstGeom>
          <a:noFill/>
        </p:spPr>
        <p:txBody>
          <a:bodyPr wrap="none" rtlCol="0">
            <a:spAutoFit/>
          </a:bodyPr>
          <a:lstStyle/>
          <a:p>
            <a:pPr marL="0" marR="0" lvl="0" indent="266700" algn="l" defTabSz="914400" rtl="0" eaLnBrk="1" fontAlgn="auto" latinLnBrk="0" hangingPunct="1">
              <a:lnSpc>
                <a:spcPct val="120000"/>
              </a:lnSpc>
              <a:spcBef>
                <a:spcPts val="0"/>
              </a:spcBef>
              <a:spcAft>
                <a:spcPts val="0"/>
              </a:spcAft>
              <a:buClrTx/>
              <a:buSzTx/>
              <a:buFontTx/>
              <a:buNone/>
              <a:defRPr/>
            </a:pPr>
            <a:r>
              <a:rPr kumimoji="0" lang="en-US" altLang="zh-CN" sz="1800" b="0" i="0" u="none" strike="noStrike" kern="100" cap="none" spc="0" normalizeH="0" baseline="0" noProof="0" dirty="0">
                <a:ln>
                  <a:noFill/>
                </a:ln>
                <a:solidFill>
                  <a:srgbClr val="727373"/>
                </a:solidFill>
                <a:effectLst/>
                <a:uLnTx/>
                <a:uFillTx/>
                <a:latin typeface="Times New Roman" panose="02020603050405020304" pitchFamily="18" charset="0"/>
                <a:ea typeface="楷体" panose="02010609060101010101" pitchFamily="49" charset="-122"/>
                <a:cs typeface="+mn-cs"/>
              </a:rPr>
              <a:t>      </a:t>
            </a:r>
            <a:r>
              <a:rPr kumimoji="0" lang="zh-CN"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华西证券股份有限公司（以下简称“本公司”）具备证券投资咨询业务资格。本报告仅供本公司签约客户使用。</a:t>
            </a:r>
            <a:endParaRPr kumimoji="0" lang="en-US"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endParaRPr>
          </a:p>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本公司不会因接收人收到或者经由其他渠道转发收到本报告而直接视其为本公司客户。</a:t>
            </a:r>
            <a:endParaRPr kumimoji="0" lang="zh-CN" altLang="zh-CN" sz="1400" b="0" i="0" u="none" strike="noStrike" kern="1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mn-cs"/>
            </a:endParaRPr>
          </a:p>
        </p:txBody>
      </p:sp>
      <p:sp>
        <p:nvSpPr>
          <p:cNvPr id="7" name="文本框 6"/>
          <p:cNvSpPr txBox="1"/>
          <p:nvPr/>
        </p:nvSpPr>
        <p:spPr>
          <a:xfrm>
            <a:off x="1237215" y="1585370"/>
            <a:ext cx="9430787" cy="1387624"/>
          </a:xfrm>
          <a:prstGeom prst="rect">
            <a:avLst/>
          </a:prstGeom>
          <a:noFill/>
        </p:spPr>
        <p:txBody>
          <a:bodyPr wrap="none" rtlCol="0">
            <a:spAutoFit/>
          </a:bodyPr>
          <a:lstStyle/>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00" cap="none" spc="0" normalizeH="0" baseline="0" noProof="0">
                <a:ln>
                  <a:noFill/>
                </a:ln>
                <a:solidFill>
                  <a:srgbClr val="727373"/>
                </a:solidFill>
                <a:effectLst/>
                <a:uLnTx/>
                <a:uFillTx/>
                <a:latin typeface="楷体" panose="02010609060101010101" pitchFamily="49" charset="-122"/>
                <a:ea typeface="楷体" panose="02010609060101010101" pitchFamily="49" charset="-122"/>
                <a:cs typeface="+mn-cs"/>
              </a:rPr>
              <a:t>   </a:t>
            </a:r>
            <a:r>
              <a:rPr kumimoji="0" lang="zh-CN" altLang="en-US" sz="1400" b="0" i="0" u="none" strike="noStrike" kern="100" cap="none" spc="0" normalizeH="0" baseline="0" noProof="0">
                <a:ln>
                  <a:noFill/>
                </a:ln>
                <a:solidFill>
                  <a:srgbClr val="727373"/>
                </a:solidFill>
                <a:effectLst/>
                <a:uLnTx/>
                <a:uFillTx/>
                <a:latin typeface="楷体" panose="02010609060101010101" pitchFamily="49" charset="-122"/>
                <a:ea typeface="楷体" panose="02010609060101010101" pitchFamily="49" charset="-122"/>
                <a:cs typeface="+mn-cs"/>
              </a:rPr>
              <a:t>本</a:t>
            </a: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报告基于本公司研究所及其研究人员认为的已经公开的资料或者研究人员的实地调研资料，但本公司对该等</a:t>
            </a:r>
            <a:endParaRPr kumimoji="0" lang="en-US"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endParaRPr>
          </a:p>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信息的准确性、完整性或可靠性不作任何保证。本报告所载资料、意见以及推测仅于本报告发布当日的判断，且这</a:t>
            </a:r>
            <a:endParaRPr kumimoji="0" lang="en-US"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endParaRPr>
          </a:p>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种判断受到研究方法、研究依据等多方面的制约。在不同时期，本公司可发出与本报告所载资料、意见及预测不一</a:t>
            </a:r>
            <a:endParaRPr kumimoji="0" lang="en-US"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endParaRPr>
          </a:p>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致的报告。本公司不保证本报告所含信息始终保持在最新状态。同时，本公司对本报告所含信息可在不发出通知的</a:t>
            </a:r>
            <a:endParaRPr kumimoji="0" lang="en-US"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endParaRPr>
          </a:p>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情形下做出修改，投资者需自行关注相应更新或修改。</a:t>
            </a:r>
          </a:p>
        </p:txBody>
      </p:sp>
      <p:sp>
        <p:nvSpPr>
          <p:cNvPr id="8" name="文本框 7"/>
          <p:cNvSpPr txBox="1"/>
          <p:nvPr/>
        </p:nvSpPr>
        <p:spPr>
          <a:xfrm>
            <a:off x="1291001" y="2862154"/>
            <a:ext cx="9430787" cy="1646156"/>
          </a:xfrm>
          <a:prstGeom prst="rect">
            <a:avLst/>
          </a:prstGeom>
          <a:noFill/>
        </p:spPr>
        <p:txBody>
          <a:bodyPr wrap="none" rtlCol="0">
            <a:spAutoFit/>
          </a:bodyPr>
          <a:lstStyle/>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00" cap="none" spc="0" normalizeH="0" baseline="0" noProof="0">
                <a:ln>
                  <a:noFill/>
                </a:ln>
                <a:solidFill>
                  <a:srgbClr val="727373"/>
                </a:solidFill>
                <a:effectLst/>
                <a:uLnTx/>
                <a:uFillTx/>
                <a:latin typeface="Times New Roman" panose="02020603050405020304" pitchFamily="18" charset="0"/>
                <a:ea typeface="楷体" panose="02010609060101010101" pitchFamily="49" charset="-122"/>
                <a:cs typeface="+mn-cs"/>
              </a:rPr>
              <a:t>      </a:t>
            </a:r>
            <a:r>
              <a:rPr kumimoji="0" lang="zh-CN" altLang="en-US" sz="1400" b="0" i="0" u="none" strike="noStrike" kern="100" cap="none" spc="0" normalizeH="0" baseline="0" noProof="0">
                <a:ln>
                  <a:noFill/>
                </a:ln>
                <a:solidFill>
                  <a:srgbClr val="727373"/>
                </a:solidFill>
                <a:effectLst/>
                <a:uLnTx/>
                <a:uFillTx/>
                <a:latin typeface="楷体" panose="02010609060101010101" pitchFamily="49" charset="-122"/>
                <a:ea typeface="楷体" panose="02010609060101010101" pitchFamily="49" charset="-122"/>
                <a:cs typeface="+mn-cs"/>
              </a:rPr>
              <a:t>在</a:t>
            </a: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任何情况下，本报告仅提供给签约客户参考使用，任何信息或所表述的意见绝不构成对任何人的投资建议。</a:t>
            </a:r>
            <a:endParaRPr kumimoji="0" lang="en-US"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endParaRPr>
          </a:p>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市场有风险，投资需谨慎。投资者不应将本报告视为做出投资决策的惟一参考因素，亦不应认为本报告可以取代自</a:t>
            </a:r>
            <a:endParaRPr kumimoji="0" lang="en-US"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endParaRPr>
          </a:p>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己的判断。在任何情况下，本报告均未考虑到个别客户的特殊投资目标、财务状况或需求，不能作为客户进行客户</a:t>
            </a:r>
            <a:endParaRPr kumimoji="0" lang="en-US"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endParaRPr>
          </a:p>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买卖、认购证券或者其他金融工具的保证或邀请。在任何情况下，本公司、本公司员工或者其他关联方均不承诺投</a:t>
            </a:r>
            <a:endParaRPr kumimoji="0" lang="en-US"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endParaRPr>
          </a:p>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资者一定获利，不与投资者分享投资收益，也不对任何人因使用本报告而导致的任何可能损失负有任何责任。投资</a:t>
            </a:r>
            <a:endParaRPr kumimoji="0" lang="en-US"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endParaRPr>
          </a:p>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者因使用本公司研究报告做出的任何投资决策均是独立行为，与本公司、本公司员工及其他关联方无关。</a:t>
            </a:r>
          </a:p>
        </p:txBody>
      </p:sp>
      <p:sp>
        <p:nvSpPr>
          <p:cNvPr id="9" name="文本框 8"/>
          <p:cNvSpPr txBox="1"/>
          <p:nvPr/>
        </p:nvSpPr>
        <p:spPr>
          <a:xfrm>
            <a:off x="1290840" y="4358483"/>
            <a:ext cx="9610323" cy="1129092"/>
          </a:xfrm>
          <a:prstGeom prst="rect">
            <a:avLst/>
          </a:prstGeom>
          <a:noFill/>
        </p:spPr>
        <p:txBody>
          <a:bodyPr wrap="none" rtlCol="0">
            <a:spAutoFit/>
          </a:bodyPr>
          <a:lstStyle/>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00" cap="none" spc="0" normalizeH="0" baseline="0" noProof="0">
                <a:ln>
                  <a:noFill/>
                </a:ln>
                <a:solidFill>
                  <a:srgbClr val="727373"/>
                </a:solidFill>
                <a:effectLst/>
                <a:uLnTx/>
                <a:uFillTx/>
                <a:latin typeface="Times New Roman" panose="02020603050405020304" pitchFamily="18" charset="0"/>
                <a:ea typeface="楷体" panose="02010609060101010101" pitchFamily="49" charset="-122"/>
                <a:cs typeface="+mn-cs"/>
              </a:rPr>
              <a:t>      </a:t>
            </a:r>
            <a:r>
              <a:rPr kumimoji="0" lang="zh-CN" altLang="en-US" sz="1400" b="0" i="0" u="none" strike="noStrike" kern="100" cap="none" spc="0" normalizeH="0" baseline="0" noProof="0">
                <a:ln>
                  <a:noFill/>
                </a:ln>
                <a:solidFill>
                  <a:srgbClr val="727373"/>
                </a:solidFill>
                <a:effectLst/>
                <a:uLnTx/>
                <a:uFillTx/>
                <a:latin typeface="楷体" panose="02010609060101010101" pitchFamily="49" charset="-122"/>
                <a:ea typeface="楷体" panose="02010609060101010101" pitchFamily="49" charset="-122"/>
                <a:cs typeface="+mn-cs"/>
              </a:rPr>
              <a:t>本公司</a:t>
            </a: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建立起信息隔离墙制度、跨墙制度来规范管理跨部门、跨关联机构之间的信息流动。务请投资者注意，</a:t>
            </a:r>
            <a:endParaRPr kumimoji="0" lang="en-US"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endParaRPr>
          </a:p>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在法律许可的前提下，本公司及其所属关联机构可能会持有报告中提到的公司所发行的证券或期权并进行证券或期</a:t>
            </a:r>
            <a:endParaRPr kumimoji="0" lang="en-US"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endParaRPr>
          </a:p>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权交易，也可能为这些公司提供或者争取提供投资银行、财务顾问或者金融产品等相关服务。在法律许可的前提下，</a:t>
            </a:r>
            <a:endParaRPr kumimoji="0" lang="en-US"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endParaRPr>
          </a:p>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本公司的董事、高级职员或员工可能担任本报告所提到的公司的董事。</a:t>
            </a:r>
          </a:p>
        </p:txBody>
      </p:sp>
      <p:sp>
        <p:nvSpPr>
          <p:cNvPr id="10" name="文本框 9"/>
          <p:cNvSpPr txBox="1"/>
          <p:nvPr/>
        </p:nvSpPr>
        <p:spPr>
          <a:xfrm>
            <a:off x="1290840" y="5349627"/>
            <a:ext cx="9430787" cy="870559"/>
          </a:xfrm>
          <a:prstGeom prst="rect">
            <a:avLst/>
          </a:prstGeom>
          <a:noFill/>
        </p:spPr>
        <p:txBody>
          <a:bodyPr wrap="none" rtlCol="0">
            <a:spAutoFit/>
          </a:bodyPr>
          <a:lstStyle/>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00" cap="none" spc="0" normalizeH="0" baseline="0" noProof="0">
                <a:ln>
                  <a:noFill/>
                </a:ln>
                <a:solidFill>
                  <a:srgbClr val="727373"/>
                </a:solidFill>
                <a:effectLst/>
                <a:uLnTx/>
                <a:uFillTx/>
                <a:latin typeface="Times New Roman" panose="02020603050405020304" pitchFamily="18" charset="0"/>
                <a:ea typeface="楷体" panose="02010609060101010101" pitchFamily="49" charset="-122"/>
                <a:cs typeface="+mn-cs"/>
              </a:rPr>
              <a:t>      </a:t>
            </a:r>
            <a:r>
              <a:rPr kumimoji="0" lang="zh-CN" altLang="en-US" sz="1400" b="0" i="0" u="none" strike="noStrike" kern="100" cap="none" spc="0" normalizeH="0" baseline="0" noProof="0">
                <a:ln>
                  <a:noFill/>
                </a:ln>
                <a:solidFill>
                  <a:srgbClr val="727373"/>
                </a:solidFill>
                <a:effectLst/>
                <a:uLnTx/>
                <a:uFillTx/>
                <a:latin typeface="楷体" panose="02010609060101010101" pitchFamily="49" charset="-122"/>
                <a:ea typeface="楷体" panose="02010609060101010101" pitchFamily="49" charset="-122"/>
                <a:cs typeface="+mn-cs"/>
              </a:rPr>
              <a:t>所有</a:t>
            </a: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报告版权均归本公司所有。未经本公司事先书面授权，任何机构或个人不得以任何形式复制、转发或公开</a:t>
            </a:r>
            <a:endParaRPr kumimoji="0" lang="en-US"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endParaRPr>
          </a:p>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传播本报告的全部或部分内容，如需引用、刊发或转载本报告，需注明出处为华西证券研究所，且不得对本报告进</a:t>
            </a:r>
            <a:endParaRPr kumimoji="0" lang="en-US" altLang="zh-CN"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endParaRPr>
          </a:p>
          <a:p>
            <a:pPr marL="0" marR="0" lvl="0" indent="26670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00" cap="none" spc="0" normalizeH="0" baseline="0" noProof="0" dirty="0">
                <a:ln>
                  <a:noFill/>
                </a:ln>
                <a:solidFill>
                  <a:srgbClr val="727373"/>
                </a:solidFill>
                <a:effectLst/>
                <a:uLnTx/>
                <a:uFillTx/>
                <a:latin typeface="楷体" panose="02010609060101010101" pitchFamily="49" charset="-122"/>
                <a:ea typeface="楷体" panose="02010609060101010101" pitchFamily="49" charset="-122"/>
                <a:cs typeface="+mn-cs"/>
              </a:rPr>
              <a:t>行任何有悖原意的引用、删节和修改。</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现状：消费习惯变化，传统渠道流量不断被侵蚀</a:t>
            </a:r>
            <a:endParaRPr kumimoji="1" lang="zh-CN" altLang="en-US" dirty="0"/>
          </a:p>
        </p:txBody>
      </p:sp>
      <p:sp>
        <p:nvSpPr>
          <p:cNvPr id="3" name="内容占位符 2"/>
          <p:cNvSpPr>
            <a:spLocks noGrp="1"/>
          </p:cNvSpPr>
          <p:nvPr>
            <p:ph idx="1"/>
          </p:nvPr>
        </p:nvSpPr>
        <p:spPr>
          <a:xfrm>
            <a:off x="375979" y="993911"/>
            <a:ext cx="11377214" cy="1497041"/>
          </a:xfrm>
        </p:spPr>
        <p:txBody>
          <a:bodyPr>
            <a:normAutofit/>
          </a:bodyPr>
          <a:lstStyle/>
          <a:p>
            <a:pPr lvl="0" algn="just">
              <a:spcAft>
                <a:spcPts val="600"/>
              </a:spcAft>
              <a:buFont typeface="Wingdings" panose="05000000000000000000" pitchFamily="2" charset="2"/>
              <a:buChar char="Ø"/>
              <a:tabLst>
                <a:tab pos="457200" algn="l"/>
              </a:tabLst>
            </a:pPr>
            <a:r>
              <a:rPr lang="zh-CN" altLang="en-US" kern="100" dirty="0">
                <a:cs typeface="Times New Roman" panose="02020603050405020304" pitchFamily="18" charset="0"/>
              </a:rPr>
              <a:t>电商和新媒体平台的崛起，使得传统线下渠道的流量和市场份额不断被侵蚀。</a:t>
            </a:r>
          </a:p>
          <a:p>
            <a:pPr lvl="0" algn="just">
              <a:spcAft>
                <a:spcPts val="600"/>
              </a:spcAft>
              <a:buFont typeface="Wingdings" panose="05000000000000000000" pitchFamily="2" charset="2"/>
              <a:buChar char="Ø"/>
              <a:tabLst>
                <a:tab pos="457200" algn="l"/>
              </a:tabLst>
            </a:pPr>
            <a:r>
              <a:rPr lang="zh-CN" altLang="en-US" kern="100" dirty="0">
                <a:cs typeface="Times New Roman" panose="02020603050405020304" pitchFamily="18" charset="0"/>
              </a:rPr>
              <a:t>我国新媒体平台用户规模及消费者浏览时长持续攀升，浏览行为进一步碎片化。据</a:t>
            </a:r>
            <a:r>
              <a:rPr lang="en-US" altLang="zh-CN" kern="100" dirty="0" err="1">
                <a:cs typeface="Times New Roman" panose="02020603050405020304" pitchFamily="18" charset="0"/>
              </a:rPr>
              <a:t>QuestMobile</a:t>
            </a:r>
            <a:r>
              <a:rPr lang="zh-CN" altLang="en-US" kern="100" dirty="0">
                <a:cs typeface="Times New Roman" panose="02020603050405020304" pitchFamily="18" charset="0"/>
              </a:rPr>
              <a:t>数据显示，我国移动互联网月活跃用户规模达</a:t>
            </a:r>
            <a:r>
              <a:rPr lang="en-US" altLang="zh-CN" kern="100" dirty="0">
                <a:cs typeface="Times New Roman" panose="02020603050405020304" pitchFamily="18" charset="0"/>
              </a:rPr>
              <a:t>12.57</a:t>
            </a:r>
            <a:r>
              <a:rPr lang="zh-CN" altLang="en-US" kern="100" dirty="0">
                <a:cs typeface="Times New Roman" panose="02020603050405020304" pitchFamily="18" charset="0"/>
              </a:rPr>
              <a:t>亿，月人均使用时长约为</a:t>
            </a:r>
            <a:r>
              <a:rPr lang="en-US" altLang="zh-CN" kern="100" dirty="0">
                <a:cs typeface="Times New Roman" panose="02020603050405020304" pitchFamily="18" charset="0"/>
              </a:rPr>
              <a:t>171.7</a:t>
            </a:r>
            <a:r>
              <a:rPr lang="zh-CN" altLang="en-US" kern="100" dirty="0">
                <a:cs typeface="Times New Roman" panose="02020603050405020304" pitchFamily="18" charset="0"/>
              </a:rPr>
              <a:t>小时，月人均使用</a:t>
            </a:r>
            <a:r>
              <a:rPr lang="en-US" altLang="zh-CN" kern="100" dirty="0">
                <a:cs typeface="Times New Roman" panose="02020603050405020304" pitchFamily="18" charset="0"/>
              </a:rPr>
              <a:t>APP26.5</a:t>
            </a:r>
            <a:r>
              <a:rPr lang="zh-CN" altLang="en-US" kern="100" dirty="0">
                <a:cs typeface="Times New Roman" panose="02020603050405020304" pitchFamily="18" charset="0"/>
              </a:rPr>
              <a:t>个。</a:t>
            </a:r>
          </a:p>
          <a:p>
            <a:pPr lvl="0" algn="just">
              <a:spcAft>
                <a:spcPts val="600"/>
              </a:spcAft>
              <a:buFont typeface="Wingdings" panose="05000000000000000000" pitchFamily="2" charset="2"/>
              <a:buChar char="Ø"/>
              <a:tabLst>
                <a:tab pos="457200" algn="l"/>
              </a:tabLst>
            </a:pPr>
            <a:r>
              <a:rPr lang="zh-CN" altLang="en-US" b="1" kern="100" dirty="0">
                <a:cs typeface="Times New Roman" panose="02020603050405020304" pitchFamily="18" charset="0"/>
              </a:rPr>
              <a:t>消费者购买决策越来越受到社交驱动因素的影响，传统经营者应积极拥抱互联网和新媒体技术，实现线上线下融合。</a:t>
            </a:r>
            <a:r>
              <a:rPr lang="zh-CN" altLang="en-US" kern="100" dirty="0">
                <a:cs typeface="Times New Roman" panose="02020603050405020304" pitchFamily="18" charset="0"/>
              </a:rPr>
              <a:t>通过构建多元化的销售渠道和营销体系，拓宽市场覆盖面和</a:t>
            </a:r>
            <a:r>
              <a:rPr lang="zh-CN" altLang="en-US" kern="100" dirty="0" smtClean="0">
                <a:cs typeface="Times New Roman" panose="02020603050405020304" pitchFamily="18" charset="0"/>
              </a:rPr>
              <a:t>影响力；同时</a:t>
            </a:r>
            <a:r>
              <a:rPr lang="zh-CN" altLang="en-US" kern="100" dirty="0">
                <a:cs typeface="Times New Roman" panose="02020603050405020304" pitchFamily="18" charset="0"/>
              </a:rPr>
              <a:t>，利用大数据、人工智能等先进技术手段，提升营销精准度和效率。</a:t>
            </a:r>
            <a:endParaRPr lang="en-US" altLang="zh-CN" kern="100" dirty="0">
              <a:cs typeface="Times New Roman" panose="02020603050405020304" pitchFamily="18" charset="0"/>
            </a:endParaRPr>
          </a:p>
        </p:txBody>
      </p:sp>
      <p:sp>
        <p:nvSpPr>
          <p:cNvPr id="4" name="灯片编号占位符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楷体" panose="02010609060101010101" pitchFamily="49" charset="-122"/>
                <a:cs typeface="+mn-cs"/>
              </a:rPr>
              <a:t>2</a:t>
            </a:fld>
            <a:endParaRPr kumimoji="1" lang="zh-CN" altLang="en-US" sz="1200" b="0" i="0" u="none" strike="noStrike" kern="1200" cap="none" spc="0" normalizeH="0" baseline="0" noProof="0" dirty="0">
              <a:ln>
                <a:noFill/>
              </a:ln>
              <a:solidFill>
                <a:srgbClr val="605E5D"/>
              </a:solidFill>
              <a:effectLst/>
              <a:uLnTx/>
              <a:uFillTx/>
              <a:latin typeface="楷体" panose="02010609060101010101" pitchFamily="49" charset="-122"/>
              <a:ea typeface="楷体" panose="02010609060101010101" pitchFamily="49" charset="-122"/>
              <a:cs typeface="+mn-cs"/>
            </a:endParaRPr>
          </a:p>
        </p:txBody>
      </p:sp>
      <p:sp>
        <p:nvSpPr>
          <p:cNvPr id="6" name="矩形 5"/>
          <p:cNvSpPr/>
          <p:nvPr/>
        </p:nvSpPr>
        <p:spPr>
          <a:xfrm>
            <a:off x="375979" y="6370579"/>
            <a:ext cx="6096000" cy="296171"/>
          </a:xfrm>
          <a:prstGeom prst="rect">
            <a:avLst/>
          </a:prstGeom>
        </p:spPr>
        <p:txBody>
          <a:bodyPr>
            <a:spAutoFit/>
          </a:bodyPr>
          <a:lstStyle/>
          <a:p>
            <a:pPr lvl="0">
              <a:lnSpc>
                <a:spcPct val="120000"/>
              </a:lnSpc>
              <a:spcBef>
                <a:spcPct val="0"/>
              </a:spcBef>
              <a:spcAft>
                <a:spcPct val="0"/>
              </a:spcAft>
              <a:defRPr/>
            </a:pPr>
            <a:r>
              <a:rPr lang="zh-CN" altLang="en-US" sz="1200" kern="100" dirty="0">
                <a:solidFill>
                  <a:srgbClr val="727373"/>
                </a:solidFill>
                <a:latin typeface="Calibri" panose="020F0502020204030204" pitchFamily="34" charset="0"/>
                <a:ea typeface="楷体" panose="02010609060101010101" pitchFamily="49" charset="-122"/>
                <a:cs typeface="微软雅黑" panose="020B0503020204020204" pitchFamily="34" charset="-122"/>
              </a:rPr>
              <a:t>数据来源</a:t>
            </a:r>
            <a:r>
              <a:rPr kumimoji="0" lang="zh-CN" altLang="zh-CN" sz="1200" b="0" i="0" u="none" strike="noStrike" kern="100" cap="none" spc="0" normalizeH="0" baseline="0" noProof="0" dirty="0" smtClean="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a:t>
            </a:r>
            <a:r>
              <a:rPr lang="en-US" altLang="zh-CN" sz="1200" kern="100" dirty="0" err="1">
                <a:solidFill>
                  <a:srgbClr val="727373"/>
                </a:solidFill>
                <a:latin typeface="Calibri" panose="020F0502020204030204" pitchFamily="34" charset="0"/>
                <a:ea typeface="楷体" panose="02010609060101010101" pitchFamily="49" charset="-122"/>
                <a:cs typeface="微软雅黑" panose="020B0503020204020204" pitchFamily="34" charset="-122"/>
              </a:rPr>
              <a:t>QuestMobile</a:t>
            </a:r>
            <a:endParaRPr kumimoji="0" lang="zh-CN" altLang="zh-CN"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pic>
        <p:nvPicPr>
          <p:cNvPr id="5" name="图片 4"/>
          <p:cNvPicPr>
            <a:picLocks noChangeAspect="1"/>
          </p:cNvPicPr>
          <p:nvPr/>
        </p:nvPicPr>
        <p:blipFill>
          <a:blip r:embed="rId2"/>
          <a:stretch>
            <a:fillRect/>
          </a:stretch>
        </p:blipFill>
        <p:spPr>
          <a:xfrm>
            <a:off x="212861" y="2793350"/>
            <a:ext cx="6128733" cy="3274831"/>
          </a:xfrm>
          <a:prstGeom prst="rect">
            <a:avLst/>
          </a:prstGeom>
        </p:spPr>
      </p:pic>
      <p:pic>
        <p:nvPicPr>
          <p:cNvPr id="11" name="图片 10"/>
          <p:cNvPicPr>
            <a:picLocks noChangeAspect="1"/>
          </p:cNvPicPr>
          <p:nvPr/>
        </p:nvPicPr>
        <p:blipFill>
          <a:blip r:embed="rId3"/>
          <a:stretch>
            <a:fillRect/>
          </a:stretch>
        </p:blipFill>
        <p:spPr>
          <a:xfrm>
            <a:off x="6541358" y="2793350"/>
            <a:ext cx="5285425" cy="327483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72059" y="2240481"/>
            <a:ext cx="3262432" cy="497316"/>
          </a:xfrm>
        </p:spPr>
        <p:txBody>
          <a:bodyPr/>
          <a:lstStyle/>
          <a:p>
            <a:pPr>
              <a:lnSpc>
                <a:spcPct val="120000"/>
              </a:lnSpc>
            </a:pPr>
            <a:r>
              <a:rPr lang="zh-CN" altLang="en-US" dirty="0"/>
              <a:t>新消费品牌的核心能力</a:t>
            </a:r>
            <a:endParaRPr sz="2400" dirty="0">
              <a:sym typeface="+mn-lt"/>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2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微软雅黑" panose="020B0503020204020204" pitchFamily="34" charset="-122"/>
                <a:cs typeface="+mn-ea"/>
                <a:sym typeface="+mn-lt"/>
              </a:rPr>
              <a:t>3</a:t>
            </a:fld>
            <a:endParaRPr kumimoji="1" lang="zh-CN" altLang="en-US" sz="1200" b="0" i="0" u="none" strike="noStrike" kern="1200" cap="none" spc="0" normalizeH="0" baseline="0" noProof="0">
              <a:ln>
                <a:noFill/>
              </a:ln>
              <a:solidFill>
                <a:srgbClr val="605E5D"/>
              </a:solidFill>
              <a:effectLst/>
              <a:uLnTx/>
              <a:uFillTx/>
              <a:latin typeface="楷体" panose="02010609060101010101" pitchFamily="49"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79330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新消费品牌的核心能力：产品创新</a:t>
            </a:r>
            <a:endParaRPr kumimoji="1" lang="zh-CN" altLang="en-US" dirty="0"/>
          </a:p>
        </p:txBody>
      </p:sp>
      <p:sp>
        <p:nvSpPr>
          <p:cNvPr id="3" name="内容占位符 2"/>
          <p:cNvSpPr>
            <a:spLocks noGrp="1"/>
          </p:cNvSpPr>
          <p:nvPr>
            <p:ph idx="1"/>
          </p:nvPr>
        </p:nvSpPr>
        <p:spPr>
          <a:xfrm>
            <a:off x="375979" y="993912"/>
            <a:ext cx="11290504" cy="1642094"/>
          </a:xfrm>
        </p:spPr>
        <p:txBody>
          <a:bodyPr>
            <a:normAutofit/>
          </a:bodyPr>
          <a:lstStyle/>
          <a:p>
            <a:pPr lvl="0" algn="just">
              <a:spcAft>
                <a:spcPts val="600"/>
              </a:spcAft>
              <a:buFont typeface="Wingdings" panose="05000000000000000000" pitchFamily="2" charset="2"/>
              <a:buChar char="Ø"/>
              <a:tabLst>
                <a:tab pos="457200" algn="l"/>
              </a:tabLst>
            </a:pPr>
            <a:r>
              <a:rPr lang="zh-CN" altLang="en-US" b="1" kern="100" dirty="0" smtClean="0">
                <a:cs typeface="Times New Roman" panose="02020603050405020304" pitchFamily="18" charset="0"/>
              </a:rPr>
              <a:t>新工艺：</a:t>
            </a:r>
            <a:endParaRPr lang="en-US" altLang="zh-CN" b="1" kern="100" dirty="0" smtClean="0">
              <a:cs typeface="Times New Roman" panose="02020603050405020304" pitchFamily="18" charset="0"/>
            </a:endParaRPr>
          </a:p>
          <a:p>
            <a:pPr marL="0" lvl="0" indent="0" algn="just">
              <a:spcAft>
                <a:spcPts val="600"/>
              </a:spcAft>
              <a:buNone/>
              <a:tabLst>
                <a:tab pos="457200" algn="l"/>
              </a:tabLst>
            </a:pPr>
            <a:r>
              <a:rPr lang="en-US" altLang="zh-CN" kern="100" dirty="0" smtClean="0">
                <a:cs typeface="Times New Roman" panose="02020603050405020304" pitchFamily="18" charset="0"/>
              </a:rPr>
              <a:t>2015</a:t>
            </a:r>
            <a:r>
              <a:rPr lang="zh-CN" altLang="en-US" kern="100" dirty="0" smtClean="0">
                <a:cs typeface="Times New Roman" panose="02020603050405020304" pitchFamily="18" charset="0"/>
              </a:rPr>
              <a:t>年之前，消费者更看重黄金饰品的材质，对款式、工艺以及文化内涵相对忽视，黄金饰品市场中普通金饰占比超</a:t>
            </a:r>
            <a:r>
              <a:rPr lang="en-US" altLang="zh-CN" kern="100" dirty="0" smtClean="0">
                <a:cs typeface="Times New Roman" panose="02020603050405020304" pitchFamily="18" charset="0"/>
              </a:rPr>
              <a:t>90%</a:t>
            </a:r>
            <a:r>
              <a:rPr lang="zh-CN" altLang="en-US" kern="100" dirty="0" smtClean="0">
                <a:cs typeface="Times New Roman" panose="02020603050405020304" pitchFamily="18" charset="0"/>
              </a:rPr>
              <a:t>。近年来，随着市场需求的转型升级以及千禧一代消费群体的崛起，终端市场的黄金饰品结构发生了明显变化，</a:t>
            </a:r>
            <a:r>
              <a:rPr lang="en-US" altLang="zh-CN" b="1" kern="100" dirty="0" smtClean="0">
                <a:cs typeface="Times New Roman" panose="02020603050405020304" pitchFamily="18" charset="0"/>
              </a:rPr>
              <a:t>3D/5D</a:t>
            </a:r>
            <a:r>
              <a:rPr lang="zh-CN" altLang="en-US" b="1" kern="100" dirty="0" smtClean="0">
                <a:cs typeface="Times New Roman" panose="02020603050405020304" pitchFamily="18" charset="0"/>
              </a:rPr>
              <a:t>硬金、</a:t>
            </a:r>
            <a:r>
              <a:rPr lang="en-US" altLang="zh-CN" b="1" kern="100" dirty="0" smtClean="0">
                <a:cs typeface="Times New Roman" panose="02020603050405020304" pitchFamily="18" charset="0"/>
              </a:rPr>
              <a:t>5G</a:t>
            </a:r>
            <a:r>
              <a:rPr lang="zh-CN" altLang="en-US" b="1" kern="100" dirty="0" smtClean="0">
                <a:cs typeface="Times New Roman" panose="02020603050405020304" pitchFamily="18" charset="0"/>
              </a:rPr>
              <a:t>黄金、古法黄金等品类因硬度高、韧性好、成色足、时尚感强等特点持续受到消费者的关注</a:t>
            </a:r>
            <a:r>
              <a:rPr lang="zh-CN" altLang="en-US" kern="100" dirty="0" smtClean="0">
                <a:cs typeface="Times New Roman" panose="02020603050405020304" pitchFamily="18" charset="0"/>
              </a:rPr>
              <a:t>；</a:t>
            </a:r>
            <a:r>
              <a:rPr lang="zh-CN" altLang="en-US" dirty="0" smtClean="0">
                <a:latin typeface="Arial" panose="020B0604020202020204" pitchFamily="34" charset="0"/>
                <a:cs typeface="Arial" panose="020B0604020202020204" pitchFamily="34" charset="0"/>
                <a:sym typeface="+mn-ea"/>
              </a:rPr>
              <a:t>据中国黄金协会数据，传统足金饰品销售额占</a:t>
            </a:r>
            <a:r>
              <a:rPr lang="zh-CN" altLang="en-US" dirty="0">
                <a:latin typeface="Arial" panose="020B0604020202020204" pitchFamily="34" charset="0"/>
                <a:cs typeface="Arial" panose="020B0604020202020204" pitchFamily="34" charset="0"/>
                <a:sym typeface="+mn-ea"/>
              </a:rPr>
              <a:t>比</a:t>
            </a:r>
            <a:r>
              <a:rPr lang="zh-CN" altLang="en-US" dirty="0" smtClean="0">
                <a:latin typeface="Arial" panose="020B0604020202020204" pitchFamily="34" charset="0"/>
                <a:cs typeface="Arial" panose="020B0604020202020204" pitchFamily="34" charset="0"/>
                <a:sym typeface="+mn-ea"/>
              </a:rPr>
              <a:t>从</a:t>
            </a:r>
            <a:r>
              <a:rPr lang="en-US" altLang="zh-CN" dirty="0" smtClean="0">
                <a:latin typeface="Arial" panose="020B0604020202020204" pitchFamily="34" charset="0"/>
                <a:cs typeface="Arial" panose="020B0604020202020204" pitchFamily="34" charset="0"/>
                <a:sym typeface="+mn-ea"/>
              </a:rPr>
              <a:t>2021</a:t>
            </a:r>
            <a:r>
              <a:rPr lang="zh-CN" altLang="en-US" dirty="0" smtClean="0">
                <a:latin typeface="Arial" panose="020B0604020202020204" pitchFamily="34" charset="0"/>
                <a:cs typeface="Arial" panose="020B0604020202020204" pitchFamily="34" charset="0"/>
                <a:sym typeface="+mn-ea"/>
              </a:rPr>
              <a:t>年的</a:t>
            </a:r>
            <a:r>
              <a:rPr lang="en-US" altLang="zh-CN" dirty="0" smtClean="0">
                <a:latin typeface="Arial" panose="020B0604020202020204" pitchFamily="34" charset="0"/>
                <a:cs typeface="Arial" panose="020B0604020202020204" pitchFamily="34" charset="0"/>
                <a:sym typeface="+mn-ea"/>
              </a:rPr>
              <a:t>65</a:t>
            </a:r>
            <a:r>
              <a:rPr lang="en-US" altLang="zh-CN" dirty="0">
                <a:latin typeface="Arial" panose="020B0604020202020204" pitchFamily="34" charset="0"/>
                <a:cs typeface="Arial" panose="020B0604020202020204" pitchFamily="34" charset="0"/>
                <a:sym typeface="+mn-ea"/>
              </a:rPr>
              <a:t>%</a:t>
            </a:r>
            <a:r>
              <a:rPr lang="zh-CN" altLang="en-US" dirty="0">
                <a:latin typeface="Arial" panose="020B0604020202020204" pitchFamily="34" charset="0"/>
                <a:cs typeface="Arial" panose="020B0604020202020204" pitchFamily="34" charset="0"/>
                <a:sym typeface="+mn-ea"/>
              </a:rPr>
              <a:t>下降至</a:t>
            </a:r>
            <a:r>
              <a:rPr lang="en-US" altLang="zh-CN" dirty="0" smtClean="0">
                <a:latin typeface="Arial" panose="020B0604020202020204" pitchFamily="34" charset="0"/>
                <a:cs typeface="Arial" panose="020B0604020202020204" pitchFamily="34" charset="0"/>
                <a:sym typeface="+mn-ea"/>
              </a:rPr>
              <a:t>2023</a:t>
            </a:r>
            <a:r>
              <a:rPr lang="zh-CN" altLang="en-US" dirty="0" smtClean="0">
                <a:latin typeface="Arial" panose="020B0604020202020204" pitchFamily="34" charset="0"/>
                <a:cs typeface="Arial" panose="020B0604020202020204" pitchFamily="34" charset="0"/>
                <a:sym typeface="+mn-ea"/>
              </a:rPr>
              <a:t>年的</a:t>
            </a:r>
            <a:r>
              <a:rPr lang="en-US" altLang="zh-CN" dirty="0" smtClean="0">
                <a:latin typeface="Arial" panose="020B0604020202020204" pitchFamily="34" charset="0"/>
                <a:cs typeface="Arial" panose="020B0604020202020204" pitchFamily="34" charset="0"/>
                <a:sym typeface="+mn-ea"/>
              </a:rPr>
              <a:t>48%</a:t>
            </a:r>
            <a:r>
              <a:rPr lang="zh-CN" altLang="en-US" dirty="0">
                <a:latin typeface="Arial" panose="020B0604020202020204" pitchFamily="34" charset="0"/>
                <a:cs typeface="Arial" panose="020B0604020202020204" pitchFamily="34" charset="0"/>
                <a:sym typeface="+mn-ea"/>
              </a:rPr>
              <a:t>，古法金</a:t>
            </a:r>
            <a:r>
              <a:rPr lang="zh-CN" altLang="en-US" dirty="0" smtClean="0">
                <a:latin typeface="Arial" panose="020B0604020202020204" pitchFamily="34" charset="0"/>
                <a:cs typeface="Arial" panose="020B0604020202020204" pitchFamily="34" charset="0"/>
                <a:sym typeface="+mn-ea"/>
              </a:rPr>
              <a:t>饰品销售额占</a:t>
            </a:r>
            <a:r>
              <a:rPr lang="zh-CN" altLang="en-US" dirty="0">
                <a:latin typeface="Arial" panose="020B0604020202020204" pitchFamily="34" charset="0"/>
                <a:cs typeface="Arial" panose="020B0604020202020204" pitchFamily="34" charset="0"/>
                <a:sym typeface="+mn-ea"/>
              </a:rPr>
              <a:t>比从</a:t>
            </a:r>
            <a:r>
              <a:rPr lang="en-US" altLang="zh-CN" dirty="0" smtClean="0">
                <a:latin typeface="Arial" panose="020B0604020202020204" pitchFamily="34" charset="0"/>
                <a:cs typeface="Arial" panose="020B0604020202020204" pitchFamily="34" charset="0"/>
                <a:sym typeface="+mn-ea"/>
              </a:rPr>
              <a:t>2021</a:t>
            </a:r>
            <a:r>
              <a:rPr lang="zh-CN" altLang="en-US" dirty="0" smtClean="0">
                <a:latin typeface="Arial" panose="020B0604020202020204" pitchFamily="34" charset="0"/>
                <a:cs typeface="Arial" panose="020B0604020202020204" pitchFamily="34" charset="0"/>
                <a:sym typeface="+mn-ea"/>
              </a:rPr>
              <a:t>年的</a:t>
            </a:r>
            <a:r>
              <a:rPr lang="en-US" altLang="zh-CN" dirty="0" smtClean="0">
                <a:latin typeface="Arial" panose="020B0604020202020204" pitchFamily="34" charset="0"/>
                <a:cs typeface="Arial" panose="020B0604020202020204" pitchFamily="34" charset="0"/>
                <a:sym typeface="+mn-ea"/>
              </a:rPr>
              <a:t>22%</a:t>
            </a:r>
            <a:r>
              <a:rPr lang="zh-CN" altLang="en-US" dirty="0">
                <a:latin typeface="Arial" panose="020B0604020202020204" pitchFamily="34" charset="0"/>
                <a:cs typeface="Arial" panose="020B0604020202020204" pitchFamily="34" charset="0"/>
                <a:sym typeface="+mn-ea"/>
              </a:rPr>
              <a:t>快速提升至</a:t>
            </a:r>
            <a:r>
              <a:rPr lang="en-US" altLang="zh-CN" dirty="0" smtClean="0">
                <a:latin typeface="Arial" panose="020B0604020202020204" pitchFamily="34" charset="0"/>
                <a:cs typeface="Arial" panose="020B0604020202020204" pitchFamily="34" charset="0"/>
                <a:sym typeface="+mn-ea"/>
              </a:rPr>
              <a:t>2023</a:t>
            </a:r>
            <a:r>
              <a:rPr lang="zh-CN" altLang="en-US" dirty="0" smtClean="0">
                <a:latin typeface="Arial" panose="020B0604020202020204" pitchFamily="34" charset="0"/>
                <a:cs typeface="Arial" panose="020B0604020202020204" pitchFamily="34" charset="0"/>
                <a:sym typeface="+mn-ea"/>
              </a:rPr>
              <a:t>年的</a:t>
            </a:r>
            <a:r>
              <a:rPr lang="en-US" altLang="zh-CN" dirty="0" smtClean="0">
                <a:latin typeface="Arial" panose="020B0604020202020204" pitchFamily="34" charset="0"/>
                <a:cs typeface="Arial" panose="020B0604020202020204" pitchFamily="34" charset="0"/>
                <a:sym typeface="+mn-ea"/>
              </a:rPr>
              <a:t>36%</a:t>
            </a:r>
            <a:r>
              <a:rPr lang="zh-CN" altLang="en-US" dirty="0">
                <a:latin typeface="Arial" panose="020B0604020202020204" pitchFamily="34" charset="0"/>
                <a:cs typeface="Arial" panose="020B0604020202020204" pitchFamily="34" charset="0"/>
                <a:sym typeface="+mn-ea"/>
              </a:rPr>
              <a:t>。</a:t>
            </a:r>
            <a:endParaRPr lang="en-US" altLang="zh-CN" kern="100" dirty="0">
              <a:cs typeface="Times New Roman" panose="02020603050405020304" pitchFamily="18" charset="0"/>
            </a:endParaRPr>
          </a:p>
        </p:txBody>
      </p:sp>
      <p:sp>
        <p:nvSpPr>
          <p:cNvPr id="4" name="灯片编号占位符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楷体" panose="02010609060101010101" pitchFamily="49" charset="-122"/>
                <a:cs typeface="+mn-cs"/>
              </a:rPr>
              <a:t>4</a:t>
            </a:fld>
            <a:endParaRPr kumimoji="1" lang="zh-CN" altLang="en-US" sz="1200" b="0" i="0" u="none" strike="noStrike" kern="1200" cap="none" spc="0" normalizeH="0" baseline="0" noProof="0" dirty="0">
              <a:ln>
                <a:noFill/>
              </a:ln>
              <a:solidFill>
                <a:srgbClr val="605E5D"/>
              </a:solidFill>
              <a:effectLst/>
              <a:uLnTx/>
              <a:uFillTx/>
              <a:latin typeface="楷体" panose="02010609060101010101" pitchFamily="49" charset="-122"/>
              <a:ea typeface="楷体" panose="02010609060101010101" pitchFamily="49" charset="-122"/>
              <a:cs typeface="+mn-cs"/>
            </a:endParaRPr>
          </a:p>
        </p:txBody>
      </p:sp>
      <p:sp>
        <p:nvSpPr>
          <p:cNvPr id="6" name="矩形 5"/>
          <p:cNvSpPr/>
          <p:nvPr/>
        </p:nvSpPr>
        <p:spPr>
          <a:xfrm>
            <a:off x="375979" y="6370579"/>
            <a:ext cx="6096000" cy="313932"/>
          </a:xfrm>
          <a:prstGeom prst="rect">
            <a:avLst/>
          </a:prstGeom>
        </p:spPr>
        <p:txBody>
          <a:bodyPr>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lang="zh-CN" altLang="en-US"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数据来源</a:t>
            </a:r>
            <a:r>
              <a:rPr kumimoji="0" lang="zh-CN" altLang="zh-CN" sz="1200" b="0" i="0" u="none" strike="noStrike" kern="100" cap="none" spc="0" normalizeH="0" baseline="0" noProof="0" dirty="0" smtClean="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a:t>
            </a:r>
            <a:r>
              <a:rPr lang="zh-CN" altLang="en-US" sz="1200" kern="100" noProof="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中国黄金协会</a:t>
            </a:r>
            <a:endParaRPr kumimoji="0" lang="zh-CN" altLang="zh-CN"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2270111812"/>
              </p:ext>
            </p:extLst>
          </p:nvPr>
        </p:nvGraphicFramePr>
        <p:xfrm>
          <a:off x="375979" y="2731637"/>
          <a:ext cx="6194738" cy="322820"/>
        </p:xfrm>
        <a:graphic>
          <a:graphicData uri="http://schemas.openxmlformats.org/drawingml/2006/table">
            <a:tbl>
              <a:tblPr firstRow="1" bandRow="1">
                <a:tableStyleId>{5C22544A-7EE6-4342-B048-85BDC9FD1C3A}</a:tableStyleId>
              </a:tblPr>
              <a:tblGrid>
                <a:gridCol w="6194738">
                  <a:extLst>
                    <a:ext uri="{9D8B030D-6E8A-4147-A177-3AD203B41FA5}">
                      <a16:colId xmlns:a16="http://schemas.microsoft.com/office/drawing/2014/main" val="20000"/>
                    </a:ext>
                  </a:extLst>
                </a:gridCol>
              </a:tblGrid>
              <a:tr h="241481">
                <a:tc>
                  <a:txBody>
                    <a:bodyPr/>
                    <a:lstStyle/>
                    <a:p>
                      <a:pPr>
                        <a:lnSpc>
                          <a:spcPct val="120000"/>
                        </a:lnSpc>
                        <a:spcBef>
                          <a:spcPts val="0"/>
                        </a:spcBef>
                        <a:spcAft>
                          <a:spcPts val="0"/>
                        </a:spcAft>
                      </a:pPr>
                      <a:r>
                        <a:rPr lang="zh-CN" altLang="en-US" sz="1100" b="0" kern="1200" dirty="0" smtClean="0">
                          <a:solidFill>
                            <a:schemeClr val="tx1"/>
                          </a:solidFill>
                          <a:latin typeface="楷体" panose="02010609060101010101" pitchFamily="49" charset="-122"/>
                          <a:ea typeface="楷体" panose="02010609060101010101" pitchFamily="49" charset="-122"/>
                          <a:cs typeface="+mn-cs"/>
                        </a:rPr>
                        <a:t>不同工艺黄金饰品的产品特点、主要消费群体差别</a:t>
                      </a:r>
                      <a:endParaRPr lang="zh-CN" altLang="en-US" sz="1100" b="0" kern="1200" dirty="0">
                        <a:solidFill>
                          <a:schemeClr val="tx1"/>
                        </a:solidFill>
                        <a:latin typeface="楷体" panose="02010609060101010101" pitchFamily="49" charset="-122"/>
                        <a:ea typeface="楷体" panose="02010609060101010101" pitchFamily="49" charset="-122"/>
                        <a:cs typeface="+mn-cs"/>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495741512"/>
              </p:ext>
            </p:extLst>
          </p:nvPr>
        </p:nvGraphicFramePr>
        <p:xfrm>
          <a:off x="7005737" y="2731637"/>
          <a:ext cx="4572000" cy="32282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tblGrid>
              <a:tr h="241481">
                <a:tc>
                  <a:txBody>
                    <a:bodyPr/>
                    <a:lstStyle/>
                    <a:p>
                      <a:pPr>
                        <a:lnSpc>
                          <a:spcPct val="120000"/>
                        </a:lnSpc>
                        <a:spcBef>
                          <a:spcPts val="0"/>
                        </a:spcBef>
                        <a:spcAft>
                          <a:spcPts val="0"/>
                        </a:spcAft>
                      </a:pPr>
                      <a:r>
                        <a:rPr lang="en-US" altLang="zh-CN" sz="1100" b="0" kern="1200" dirty="0" smtClean="0">
                          <a:solidFill>
                            <a:schemeClr val="tx1"/>
                          </a:solidFill>
                          <a:latin typeface="楷体" panose="02010609060101010101" pitchFamily="49" charset="-122"/>
                          <a:ea typeface="楷体" panose="02010609060101010101" pitchFamily="49" charset="-122"/>
                          <a:cs typeface="+mn-cs"/>
                        </a:rPr>
                        <a:t>2021-2023</a:t>
                      </a:r>
                      <a:r>
                        <a:rPr lang="zh-CN" altLang="en-US" sz="1100" b="0" kern="1200" dirty="0" smtClean="0">
                          <a:solidFill>
                            <a:schemeClr val="tx1"/>
                          </a:solidFill>
                          <a:latin typeface="楷体" panose="02010609060101010101" pitchFamily="49" charset="-122"/>
                          <a:ea typeface="楷体" panose="02010609060101010101" pitchFamily="49" charset="-122"/>
                          <a:cs typeface="+mn-cs"/>
                        </a:rPr>
                        <a:t>年不同工艺黄金饰品销售额占比</a:t>
                      </a:r>
                      <a:endParaRPr lang="zh-CN" altLang="en-US" sz="1100" b="0" dirty="0">
                        <a:solidFill>
                          <a:schemeClr val="tx1"/>
                        </a:solidFill>
                        <a:latin typeface="楷体" panose="02010609060101010101" pitchFamily="49" charset="-122"/>
                        <a:ea typeface="楷体" panose="02010609060101010101" pitchFamily="49" charset="-122"/>
                        <a:sym typeface="+mn-ea"/>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1" name="表格 11">
            <a:extLst>
              <a:ext uri="{FF2B5EF4-FFF2-40B4-BE49-F238E27FC236}">
                <a16:creationId xmlns:a16="http://schemas.microsoft.com/office/drawing/2014/main" id="{EB597CC6-E0D1-9CE6-5031-471591E5471D}"/>
              </a:ext>
            </a:extLst>
          </p:cNvPr>
          <p:cNvGraphicFramePr>
            <a:graphicFrameLocks noGrp="1"/>
          </p:cNvGraphicFramePr>
          <p:nvPr>
            <p:extLst>
              <p:ext uri="{D42A27DB-BD31-4B8C-83A1-F6EECF244321}">
                <p14:modId xmlns:p14="http://schemas.microsoft.com/office/powerpoint/2010/main" val="1424070397"/>
              </p:ext>
            </p:extLst>
          </p:nvPr>
        </p:nvGraphicFramePr>
        <p:xfrm>
          <a:off x="375979" y="3244312"/>
          <a:ext cx="6194738" cy="2746557"/>
        </p:xfrm>
        <a:graphic>
          <a:graphicData uri="http://schemas.openxmlformats.org/drawingml/2006/table">
            <a:tbl>
              <a:tblPr firstRow="1" bandRow="1">
                <a:tableStyleId>{5C22544A-7EE6-4342-B048-85BDC9FD1C3A}</a:tableStyleId>
              </a:tblPr>
              <a:tblGrid>
                <a:gridCol w="767304">
                  <a:extLst>
                    <a:ext uri="{9D8B030D-6E8A-4147-A177-3AD203B41FA5}">
                      <a16:colId xmlns:a16="http://schemas.microsoft.com/office/drawing/2014/main" val="1850856802"/>
                    </a:ext>
                  </a:extLst>
                </a:gridCol>
                <a:gridCol w="1165857">
                  <a:extLst>
                    <a:ext uri="{9D8B030D-6E8A-4147-A177-3AD203B41FA5}">
                      <a16:colId xmlns:a16="http://schemas.microsoft.com/office/drawing/2014/main" val="3371837016"/>
                    </a:ext>
                  </a:extLst>
                </a:gridCol>
                <a:gridCol w="2197155">
                  <a:extLst>
                    <a:ext uri="{9D8B030D-6E8A-4147-A177-3AD203B41FA5}">
                      <a16:colId xmlns:a16="http://schemas.microsoft.com/office/drawing/2014/main" val="4251322770"/>
                    </a:ext>
                  </a:extLst>
                </a:gridCol>
                <a:gridCol w="2064422">
                  <a:extLst>
                    <a:ext uri="{9D8B030D-6E8A-4147-A177-3AD203B41FA5}">
                      <a16:colId xmlns:a16="http://schemas.microsoft.com/office/drawing/2014/main" val="2791041485"/>
                    </a:ext>
                  </a:extLst>
                </a:gridCol>
              </a:tblGrid>
              <a:tr h="226170">
                <a:tc>
                  <a:txBody>
                    <a:bodyPr/>
                    <a:lstStyle/>
                    <a:p>
                      <a:pPr algn="ctr"/>
                      <a:r>
                        <a:rPr lang="zh-CN" altLang="en-US" sz="1100" dirty="0"/>
                        <a:t>品类</a:t>
                      </a:r>
                    </a:p>
                  </a:txBody>
                  <a:tcPr anchor="ctr"/>
                </a:tc>
                <a:tc>
                  <a:txBody>
                    <a:bodyPr/>
                    <a:lstStyle/>
                    <a:p>
                      <a:pPr algn="ctr"/>
                      <a:r>
                        <a:rPr lang="zh-CN" altLang="en-US" sz="1100" dirty="0"/>
                        <a:t>工艺</a:t>
                      </a:r>
                    </a:p>
                  </a:txBody>
                  <a:tcPr anchor="ctr"/>
                </a:tc>
                <a:tc>
                  <a:txBody>
                    <a:bodyPr/>
                    <a:lstStyle/>
                    <a:p>
                      <a:pPr algn="ctr"/>
                      <a:r>
                        <a:rPr lang="zh-CN" altLang="en-US" sz="1100" dirty="0"/>
                        <a:t>特点</a:t>
                      </a:r>
                    </a:p>
                  </a:txBody>
                  <a:tcPr anchor="ctr"/>
                </a:tc>
                <a:tc>
                  <a:txBody>
                    <a:bodyPr/>
                    <a:lstStyle/>
                    <a:p>
                      <a:pPr algn="ctr"/>
                      <a:r>
                        <a:rPr lang="zh-CN" altLang="en-US" sz="1100" dirty="0"/>
                        <a:t>主要消费群体</a:t>
                      </a:r>
                    </a:p>
                  </a:txBody>
                  <a:tcPr anchor="ctr"/>
                </a:tc>
                <a:extLst>
                  <a:ext uri="{0D108BD9-81ED-4DB2-BD59-A6C34878D82A}">
                    <a16:rowId xmlns:a16="http://schemas.microsoft.com/office/drawing/2014/main" val="3348653040"/>
                  </a:ext>
                </a:extLst>
              </a:tr>
              <a:tr h="352432">
                <a:tc>
                  <a:txBody>
                    <a:bodyPr/>
                    <a:lstStyle/>
                    <a:p>
                      <a:pPr algn="ctr"/>
                      <a:r>
                        <a:rPr lang="zh-CN" altLang="en-US" sz="1100" dirty="0"/>
                        <a:t>普通足金</a:t>
                      </a:r>
                    </a:p>
                  </a:txBody>
                  <a:tcPr marT="0" marB="0" anchor="ctr"/>
                </a:tc>
                <a:tc>
                  <a:txBody>
                    <a:bodyPr/>
                    <a:lstStyle/>
                    <a:p>
                      <a:pPr algn="ctr"/>
                      <a:r>
                        <a:rPr lang="zh-CN" altLang="en-US" sz="1100" dirty="0"/>
                        <a:t>基础工艺</a:t>
                      </a:r>
                    </a:p>
                  </a:txBody>
                  <a:tcPr marT="0" marB="0" anchor="ctr"/>
                </a:tc>
                <a:tc>
                  <a:txBody>
                    <a:bodyPr/>
                    <a:lstStyle/>
                    <a:p>
                      <a:pPr marL="0" algn="l" defTabSz="457200" rtl="0" eaLnBrk="1" fontAlgn="b" latinLnBrk="0" hangingPunct="1"/>
                      <a:r>
                        <a:rPr lang="zh-CN" altLang="en-US" sz="1100" kern="1200" dirty="0">
                          <a:solidFill>
                            <a:schemeClr val="dk1"/>
                          </a:solidFill>
                          <a:latin typeface="+mn-lt"/>
                          <a:ea typeface="+mn-ea"/>
                          <a:cs typeface="+mn-cs"/>
                        </a:rPr>
                        <a:t>硬度不高，产品易变形；产品款式单一</a:t>
                      </a:r>
                    </a:p>
                  </a:txBody>
                  <a:tcPr marL="90000" marR="90000" marT="0" marB="0" anchor="ctr"/>
                </a:tc>
                <a:tc>
                  <a:txBody>
                    <a:bodyPr/>
                    <a:lstStyle/>
                    <a:p>
                      <a:pPr algn="l" fontAlgn="b"/>
                      <a:r>
                        <a:rPr lang="zh-CN" altLang="en-US" sz="1100" b="0" i="0" u="none" strike="noStrike" dirty="0">
                          <a:solidFill>
                            <a:srgbClr val="000000"/>
                          </a:solidFill>
                          <a:effectLst/>
                          <a:latin typeface="微软雅黑" panose="020B0503020204020204" pitchFamily="34" charset="-122"/>
                          <a:ea typeface="微软雅黑" panose="020B0503020204020204" pitchFamily="34" charset="-122"/>
                        </a:rPr>
                        <a:t>消费群体覆盖广泛，整体年龄偏高</a:t>
                      </a:r>
                    </a:p>
                  </a:txBody>
                  <a:tcPr marL="90000" marR="90000" marT="0" marB="0" anchor="ctr"/>
                </a:tc>
                <a:extLst>
                  <a:ext uri="{0D108BD9-81ED-4DB2-BD59-A6C34878D82A}">
                    <a16:rowId xmlns:a16="http://schemas.microsoft.com/office/drawing/2014/main" val="2092355456"/>
                  </a:ext>
                </a:extLst>
              </a:tr>
              <a:tr h="497495">
                <a:tc>
                  <a:txBody>
                    <a:bodyPr/>
                    <a:lstStyle/>
                    <a:p>
                      <a:pPr algn="ctr"/>
                      <a:r>
                        <a:rPr lang="en-US" altLang="zh-CN" sz="1100" dirty="0"/>
                        <a:t>3D</a:t>
                      </a:r>
                      <a:r>
                        <a:rPr lang="zh-CN" altLang="en-US" sz="1100" dirty="0"/>
                        <a:t>硬金</a:t>
                      </a:r>
                    </a:p>
                  </a:txBody>
                  <a:tcPr marT="0" marB="0" anchor="ctr"/>
                </a:tc>
                <a:tc>
                  <a:txBody>
                    <a:bodyPr/>
                    <a:lstStyle/>
                    <a:p>
                      <a:pPr algn="ctr"/>
                      <a:r>
                        <a:rPr lang="zh-CN" altLang="en-US" sz="1100" dirty="0"/>
                        <a:t>电铸工艺</a:t>
                      </a:r>
                    </a:p>
                  </a:txBody>
                  <a:tcPr marT="0" marB="0" anchor="ctr"/>
                </a:tc>
                <a:tc>
                  <a:txBody>
                    <a:bodyPr/>
                    <a:lstStyle/>
                    <a:p>
                      <a:pPr marL="0" algn="l" defTabSz="457200" rtl="0" eaLnBrk="1" fontAlgn="b" latinLnBrk="0" hangingPunct="1"/>
                      <a:r>
                        <a:rPr lang="zh-CN" altLang="en-US" sz="1100" kern="1200" dirty="0">
                          <a:solidFill>
                            <a:schemeClr val="dk1"/>
                          </a:solidFill>
                          <a:latin typeface="+mn-lt"/>
                          <a:ea typeface="+mn-ea"/>
                          <a:cs typeface="+mn-cs"/>
                        </a:rPr>
                        <a:t>硬度高，不易变形，具有高耐磨性，极具立体感，但较脆易断裂</a:t>
                      </a:r>
                    </a:p>
                  </a:txBody>
                  <a:tcPr marL="90000" marR="90000" marT="0" marB="0" anchor="ctr"/>
                </a:tc>
                <a:tc>
                  <a:txBody>
                    <a:bodyPr/>
                    <a:lstStyle/>
                    <a:p>
                      <a:pPr algn="l" fontAlgn="b"/>
                      <a:r>
                        <a:rPr lang="zh-CN" altLang="en-US" sz="1100" b="0" i="0" u="none" strike="noStrike" dirty="0">
                          <a:solidFill>
                            <a:srgbClr val="000000"/>
                          </a:solidFill>
                          <a:effectLst/>
                          <a:latin typeface="微软雅黑" panose="020B0503020204020204" pitchFamily="34" charset="-122"/>
                          <a:ea typeface="微软雅黑" panose="020B0503020204020204" pitchFamily="34" charset="-122"/>
                        </a:rPr>
                        <a:t>以年轻时尚消费人群为主</a:t>
                      </a:r>
                    </a:p>
                  </a:txBody>
                  <a:tcPr marL="90000" marR="90000" marT="0" marB="0" anchor="ctr"/>
                </a:tc>
                <a:extLst>
                  <a:ext uri="{0D108BD9-81ED-4DB2-BD59-A6C34878D82A}">
                    <a16:rowId xmlns:a16="http://schemas.microsoft.com/office/drawing/2014/main" val="3500175249"/>
                  </a:ext>
                </a:extLst>
              </a:tr>
              <a:tr h="352432">
                <a:tc>
                  <a:txBody>
                    <a:bodyPr/>
                    <a:lstStyle/>
                    <a:p>
                      <a:pPr algn="ctr"/>
                      <a:r>
                        <a:rPr lang="en-US" altLang="zh-CN" sz="1100" dirty="0"/>
                        <a:t>5D</a:t>
                      </a:r>
                      <a:r>
                        <a:rPr lang="zh-CN" altLang="en-US" sz="1100" dirty="0"/>
                        <a:t>硬金</a:t>
                      </a:r>
                    </a:p>
                  </a:txBody>
                  <a:tcPr marT="0" marB="0" anchor="ctr"/>
                </a:tc>
                <a:tc>
                  <a:txBody>
                    <a:bodyPr/>
                    <a:lstStyle/>
                    <a:p>
                      <a:pPr algn="ctr"/>
                      <a:r>
                        <a:rPr lang="zh-CN" altLang="en-US" sz="1100" dirty="0"/>
                        <a:t>无氰电铸工艺</a:t>
                      </a:r>
                    </a:p>
                  </a:txBody>
                  <a:tcPr marT="0" marB="0" anchor="ctr"/>
                </a:tc>
                <a:tc>
                  <a:txBody>
                    <a:bodyPr/>
                    <a:lstStyle/>
                    <a:p>
                      <a:r>
                        <a:rPr lang="zh-CN" altLang="en-US" sz="1100" dirty="0"/>
                        <a:t>相较于</a:t>
                      </a:r>
                      <a:r>
                        <a:rPr lang="en-US" altLang="zh-CN" sz="1100" dirty="0"/>
                        <a:t>3D</a:t>
                      </a:r>
                      <a:r>
                        <a:rPr lang="zh-CN" altLang="en-US" sz="1100" dirty="0"/>
                        <a:t>硬金，更轻、更硬更韧、更亮、更环保</a:t>
                      </a:r>
                    </a:p>
                  </a:txBody>
                  <a:tcPr marT="0"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100" b="0" i="0" u="none" strike="noStrike">
                          <a:solidFill>
                            <a:srgbClr val="000000"/>
                          </a:solidFill>
                          <a:effectLst/>
                          <a:latin typeface="微软雅黑" panose="020B0503020204020204" pitchFamily="34" charset="-122"/>
                          <a:ea typeface="微软雅黑" panose="020B0503020204020204" pitchFamily="34" charset="-122"/>
                        </a:rPr>
                        <a:t>以年轻时尚消费人群为主</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T="0" marB="0" anchor="ctr"/>
                </a:tc>
                <a:extLst>
                  <a:ext uri="{0D108BD9-81ED-4DB2-BD59-A6C34878D82A}">
                    <a16:rowId xmlns:a16="http://schemas.microsoft.com/office/drawing/2014/main" val="1758595370"/>
                  </a:ext>
                </a:extLst>
              </a:tr>
              <a:tr h="642559">
                <a:tc>
                  <a:txBody>
                    <a:bodyPr/>
                    <a:lstStyle/>
                    <a:p>
                      <a:pPr algn="ctr"/>
                      <a:r>
                        <a:rPr lang="en-US" altLang="zh-CN" sz="1100" dirty="0"/>
                        <a:t>5G</a:t>
                      </a:r>
                      <a:r>
                        <a:rPr lang="zh-CN" altLang="en-US" sz="1100" dirty="0"/>
                        <a:t>黄金</a:t>
                      </a:r>
                    </a:p>
                  </a:txBody>
                  <a:tcPr marT="0" marB="0" anchor="ctr"/>
                </a:tc>
                <a:tc>
                  <a:txBody>
                    <a:bodyPr/>
                    <a:lstStyle/>
                    <a:p>
                      <a:pPr algn="ctr"/>
                      <a:r>
                        <a:rPr lang="zh-CN" altLang="en-US" sz="1100" dirty="0"/>
                        <a:t>精密车磨打工艺</a:t>
                      </a:r>
                    </a:p>
                  </a:txBody>
                  <a:tcPr marT="0" marB="0" anchor="ctr"/>
                </a:tc>
                <a:tc>
                  <a:txBody>
                    <a:bodyPr/>
                    <a:lstStyle/>
                    <a:p>
                      <a:pPr algn="l" fontAlgn="b"/>
                      <a:r>
                        <a:rPr lang="zh-CN" altLang="en-US" sz="1100" b="0" i="0" u="none" strike="noStrike" dirty="0">
                          <a:solidFill>
                            <a:srgbClr val="000000"/>
                          </a:solidFill>
                          <a:effectLst/>
                          <a:latin typeface="微软雅黑" panose="020B0503020204020204" pitchFamily="34" charset="-122"/>
                          <a:ea typeface="微软雅黑" panose="020B0503020204020204" pitchFamily="34" charset="-122"/>
                        </a:rPr>
                        <a:t>韧性好、不易断裂，质量轻、硬度高，质感足、色泽亮，集纯度硬度质感于一体</a:t>
                      </a:r>
                    </a:p>
                  </a:txBody>
                  <a:tcPr marL="90000" marR="90000" marT="0" marB="0" anchor="ctr"/>
                </a:tc>
                <a:tc>
                  <a:txBody>
                    <a:bodyPr/>
                    <a:lstStyle/>
                    <a:p>
                      <a:pPr algn="l" fontAlgn="b"/>
                      <a:r>
                        <a:rPr lang="zh-CN" altLang="en-US" sz="1100" b="0" i="0" u="none" strike="noStrike" dirty="0">
                          <a:solidFill>
                            <a:srgbClr val="000000"/>
                          </a:solidFill>
                          <a:effectLst/>
                          <a:latin typeface="微软雅黑" panose="020B0503020204020204" pitchFamily="34" charset="-122"/>
                          <a:ea typeface="微软雅黑" panose="020B0503020204020204" pitchFamily="34" charset="-122"/>
                        </a:rPr>
                        <a:t>以年轻时尚消费人群为主</a:t>
                      </a:r>
                    </a:p>
                  </a:txBody>
                  <a:tcPr marL="90000" marR="90000" marT="0" marB="0" anchor="ctr"/>
                </a:tc>
                <a:extLst>
                  <a:ext uri="{0D108BD9-81ED-4DB2-BD59-A6C34878D82A}">
                    <a16:rowId xmlns:a16="http://schemas.microsoft.com/office/drawing/2014/main" val="1068838988"/>
                  </a:ext>
                </a:extLst>
              </a:tr>
              <a:tr h="642559">
                <a:tc>
                  <a:txBody>
                    <a:bodyPr/>
                    <a:lstStyle/>
                    <a:p>
                      <a:pPr algn="ctr"/>
                      <a:r>
                        <a:rPr lang="zh-CN" altLang="en-US" sz="1100" dirty="0"/>
                        <a:t>古法黄金</a:t>
                      </a:r>
                    </a:p>
                  </a:txBody>
                  <a:tcPr marT="0" marB="0" anchor="ctr"/>
                </a:tc>
                <a:tc>
                  <a:txBody>
                    <a:bodyPr/>
                    <a:lstStyle/>
                    <a:p>
                      <a:pPr algn="ctr"/>
                      <a:r>
                        <a:rPr lang="zh-CN" altLang="en-US" sz="1100" dirty="0"/>
                        <a:t>古法铸金工艺</a:t>
                      </a:r>
                    </a:p>
                  </a:txBody>
                  <a:tcPr marT="0" marB="0" anchor="ctr"/>
                </a:tc>
                <a:tc>
                  <a:txBody>
                    <a:bodyPr/>
                    <a:lstStyle/>
                    <a:p>
                      <a:pPr algn="l" fontAlgn="b"/>
                      <a:r>
                        <a:rPr lang="zh-CN" altLang="en-US" sz="1100" b="0" i="0" u="none" strike="noStrike" dirty="0">
                          <a:solidFill>
                            <a:srgbClr val="000000"/>
                          </a:solidFill>
                          <a:effectLst/>
                          <a:latin typeface="微软雅黑" panose="020B0503020204020204" pitchFamily="34" charset="-122"/>
                          <a:ea typeface="微软雅黑" panose="020B0503020204020204" pitchFamily="34" charset="-122"/>
                        </a:rPr>
                        <a:t>古色古香，整体呈现哑光质感，没有接头和焊点；融合传统元素，更具文化内涵和收藏价值</a:t>
                      </a:r>
                    </a:p>
                  </a:txBody>
                  <a:tcPr marL="90000" marR="90000" marT="0" marB="0" anchor="ctr"/>
                </a:tc>
                <a:tc>
                  <a:txBody>
                    <a:bodyPr/>
                    <a:lstStyle/>
                    <a:p>
                      <a:pPr algn="l" fontAlgn="b"/>
                      <a:r>
                        <a:rPr lang="zh-CN" altLang="en-US" sz="1100" b="0" i="0" u="none" strike="noStrike" dirty="0">
                          <a:solidFill>
                            <a:srgbClr val="000000"/>
                          </a:solidFill>
                          <a:effectLst/>
                          <a:latin typeface="微软雅黑" panose="020B0503020204020204" pitchFamily="34" charset="-122"/>
                          <a:ea typeface="微软雅黑" panose="020B0503020204020204" pitchFamily="34" charset="-122"/>
                        </a:rPr>
                        <a:t>消费群体覆盖广泛，但由于平均客单较高，主力消费人群为消费能力较强的</a:t>
                      </a:r>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30-45</a:t>
                      </a:r>
                      <a:r>
                        <a:rPr lang="zh-CN" altLang="en-US" sz="1100" b="0" i="0" u="none" strike="noStrike" dirty="0">
                          <a:solidFill>
                            <a:srgbClr val="000000"/>
                          </a:solidFill>
                          <a:effectLst/>
                          <a:latin typeface="微软雅黑" panose="020B0503020204020204" pitchFamily="34" charset="-122"/>
                          <a:ea typeface="微软雅黑" panose="020B0503020204020204" pitchFamily="34" charset="-122"/>
                        </a:rPr>
                        <a:t>岁人群</a:t>
                      </a:r>
                    </a:p>
                  </a:txBody>
                  <a:tcPr marL="90000" marR="90000" marT="0" marB="0" anchor="ctr"/>
                </a:tc>
                <a:extLst>
                  <a:ext uri="{0D108BD9-81ED-4DB2-BD59-A6C34878D82A}">
                    <a16:rowId xmlns:a16="http://schemas.microsoft.com/office/drawing/2014/main" val="2698605374"/>
                  </a:ext>
                </a:extLst>
              </a:tr>
            </a:tbl>
          </a:graphicData>
        </a:graphic>
      </p:graphicFrame>
      <p:graphicFrame>
        <p:nvGraphicFramePr>
          <p:cNvPr id="12" name="图表 11"/>
          <p:cNvGraphicFramePr>
            <a:graphicFrameLocks/>
          </p:cNvGraphicFramePr>
          <p:nvPr>
            <p:extLst>
              <p:ext uri="{D42A27DB-BD31-4B8C-83A1-F6EECF244321}">
                <p14:modId xmlns:p14="http://schemas.microsoft.com/office/powerpoint/2010/main" val="2719206726"/>
              </p:ext>
            </p:extLst>
          </p:nvPr>
        </p:nvGraphicFramePr>
        <p:xfrm>
          <a:off x="7005736" y="3240927"/>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70453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新消费品牌的核心能力：产品创新</a:t>
            </a:r>
            <a:endParaRPr kumimoji="1" lang="zh-CN" altLang="en-US" dirty="0"/>
          </a:p>
        </p:txBody>
      </p:sp>
      <p:sp>
        <p:nvSpPr>
          <p:cNvPr id="3" name="内容占位符 2"/>
          <p:cNvSpPr>
            <a:spLocks noGrp="1"/>
          </p:cNvSpPr>
          <p:nvPr>
            <p:ph idx="1"/>
          </p:nvPr>
        </p:nvSpPr>
        <p:spPr>
          <a:xfrm>
            <a:off x="375979" y="993911"/>
            <a:ext cx="11296071" cy="1865509"/>
          </a:xfrm>
        </p:spPr>
        <p:txBody>
          <a:bodyPr>
            <a:normAutofit/>
          </a:bodyPr>
          <a:lstStyle/>
          <a:p>
            <a:pPr lvl="0" algn="just">
              <a:spcAft>
                <a:spcPts val="600"/>
              </a:spcAft>
              <a:buFont typeface="Wingdings" panose="05000000000000000000" pitchFamily="2" charset="2"/>
              <a:buChar char="Ø"/>
              <a:tabLst>
                <a:tab pos="457200" algn="l"/>
              </a:tabLst>
            </a:pPr>
            <a:r>
              <a:rPr lang="zh-CN" altLang="en-US" b="1" kern="100" dirty="0" smtClean="0">
                <a:cs typeface="Times New Roman" panose="02020603050405020304" pitchFamily="18" charset="0"/>
              </a:rPr>
              <a:t>新产品：</a:t>
            </a:r>
            <a:endParaRPr lang="en-US" altLang="zh-CN" b="1" kern="100" dirty="0" smtClean="0">
              <a:cs typeface="Times New Roman" panose="02020603050405020304" pitchFamily="18" charset="0"/>
            </a:endParaRPr>
          </a:p>
          <a:p>
            <a:pPr marL="0" lvl="0" indent="0" algn="just">
              <a:spcAft>
                <a:spcPts val="600"/>
              </a:spcAft>
              <a:buNone/>
              <a:tabLst>
                <a:tab pos="457200" algn="l"/>
              </a:tabLst>
            </a:pPr>
            <a:r>
              <a:rPr lang="zh-CN" altLang="en-US" dirty="0" smtClean="0">
                <a:latin typeface="Arial" panose="020B0604020202020204" pitchFamily="34" charset="0"/>
                <a:cs typeface="Arial" panose="020B0604020202020204" pitchFamily="34" charset="0"/>
                <a:sym typeface="+mn-ea"/>
              </a:rPr>
              <a:t>将中国传统工艺与现代设计深度融合，用现代审美复兴古老工艺，不断为消费者推出多样化的具有东方古典文化韵味的高附加值产品。</a:t>
            </a:r>
            <a:endParaRPr lang="en-US" altLang="zh-CN" dirty="0" smtClean="0">
              <a:latin typeface="Arial" panose="020B0604020202020204" pitchFamily="34" charset="0"/>
              <a:cs typeface="Arial" panose="020B0604020202020204" pitchFamily="34" charset="0"/>
              <a:sym typeface="+mn-ea"/>
            </a:endParaRPr>
          </a:p>
          <a:p>
            <a:pPr algn="just">
              <a:spcAft>
                <a:spcPts val="600"/>
              </a:spcAft>
              <a:buFont typeface="Arial" panose="020B0604020202020204" pitchFamily="34" charset="0"/>
              <a:buChar char="•"/>
              <a:tabLst>
                <a:tab pos="457200" algn="l"/>
              </a:tabLst>
            </a:pPr>
            <a:r>
              <a:rPr lang="zh-CN" altLang="en-US" b="1" kern="100" dirty="0" smtClean="0">
                <a:latin typeface="Arial" panose="020B0604020202020204" pitchFamily="34" charset="0"/>
                <a:cs typeface="Arial" panose="020B0604020202020204" pitchFamily="34" charset="0"/>
                <a:sym typeface="+mn-ea"/>
              </a:rPr>
              <a:t>花丝黄金、烧蓝黄金等：</a:t>
            </a:r>
            <a:r>
              <a:rPr lang="en-US" altLang="zh-CN" kern="100" dirty="0">
                <a:latin typeface="Arial" panose="020B0604020202020204" pitchFamily="34" charset="0"/>
                <a:cs typeface="Arial" panose="020B0604020202020204" pitchFamily="34" charset="0"/>
                <a:sym typeface="+mn-ea"/>
              </a:rPr>
              <a:t>2019</a:t>
            </a:r>
            <a:r>
              <a:rPr lang="zh-CN" altLang="en-US" kern="100" dirty="0">
                <a:latin typeface="Arial" panose="020B0604020202020204" pitchFamily="34" charset="0"/>
                <a:cs typeface="Arial" panose="020B0604020202020204" pitchFamily="34" charset="0"/>
                <a:sym typeface="+mn-ea"/>
              </a:rPr>
              <a:t>年，潮宏基将传统花丝镶嵌与甜美可爱的糖果造型结合，演绎“花丝糖果”系列；</a:t>
            </a:r>
            <a:r>
              <a:rPr lang="en-US" altLang="zh-CN" kern="100" dirty="0">
                <a:latin typeface="Arial" panose="020B0604020202020204" pitchFamily="34" charset="0"/>
                <a:cs typeface="Arial" panose="020B0604020202020204" pitchFamily="34" charset="0"/>
                <a:sym typeface="+mn-ea"/>
              </a:rPr>
              <a:t>2022</a:t>
            </a:r>
            <a:r>
              <a:rPr lang="zh-CN" altLang="en-US" kern="100" dirty="0">
                <a:latin typeface="Arial" panose="020B0604020202020204" pitchFamily="34" charset="0"/>
                <a:cs typeface="Arial" panose="020B0604020202020204" pitchFamily="34" charset="0"/>
                <a:sym typeface="+mn-ea"/>
              </a:rPr>
              <a:t>年，老铺黄金以传统铜胎烧蓝技法为基础锻造“金胎烧蓝”产品。</a:t>
            </a:r>
            <a:endParaRPr lang="en-US" altLang="zh-CN" dirty="0" smtClean="0">
              <a:latin typeface="Arial" panose="020B0604020202020204" pitchFamily="34" charset="0"/>
              <a:cs typeface="Arial" panose="020B0604020202020204" pitchFamily="34" charset="0"/>
              <a:sym typeface="+mn-ea"/>
            </a:endParaRPr>
          </a:p>
          <a:p>
            <a:pPr lvl="0" algn="just">
              <a:spcAft>
                <a:spcPts val="600"/>
              </a:spcAft>
              <a:buFont typeface="Arial" panose="020B0604020202020204" pitchFamily="34" charset="0"/>
              <a:buChar char="•"/>
              <a:tabLst>
                <a:tab pos="457200" algn="l"/>
              </a:tabLst>
            </a:pPr>
            <a:r>
              <a:rPr lang="zh-CN" altLang="en-US" b="1" kern="100" dirty="0" smtClean="0">
                <a:latin typeface="Arial" panose="020B0604020202020204" pitchFamily="34" charset="0"/>
                <a:cs typeface="Arial" panose="020B0604020202020204" pitchFamily="34" charset="0"/>
                <a:sym typeface="+mn-ea"/>
              </a:rPr>
              <a:t>黄金镶嵌：</a:t>
            </a:r>
            <a:r>
              <a:rPr lang="en-US" altLang="zh-CN" kern="100" dirty="0">
                <a:latin typeface="Arial" panose="020B0604020202020204" pitchFamily="34" charset="0"/>
                <a:cs typeface="Arial" panose="020B0604020202020204" pitchFamily="34" charset="0"/>
                <a:sym typeface="+mn-ea"/>
              </a:rPr>
              <a:t>2019</a:t>
            </a:r>
            <a:r>
              <a:rPr lang="zh-CN" altLang="en-US" kern="100" dirty="0">
                <a:latin typeface="Arial" panose="020B0604020202020204" pitchFamily="34" charset="0"/>
                <a:cs typeface="Arial" panose="020B0604020202020204" pitchFamily="34" charset="0"/>
                <a:sym typeface="+mn-ea"/>
              </a:rPr>
              <a:t>年，老铺黄金首创以足金黄金为底材，手工镶嵌钻石，颠覆了钻石饰品行业以</a:t>
            </a:r>
            <a:r>
              <a:rPr lang="en-US" altLang="zh-CN" kern="100" dirty="0">
                <a:latin typeface="Arial" panose="020B0604020202020204" pitchFamily="34" charset="0"/>
                <a:cs typeface="Arial" panose="020B0604020202020204" pitchFamily="34" charset="0"/>
                <a:sym typeface="+mn-ea"/>
              </a:rPr>
              <a:t>K</a:t>
            </a:r>
            <a:r>
              <a:rPr lang="zh-CN" altLang="en-US" kern="100" dirty="0">
                <a:latin typeface="Arial" panose="020B0604020202020204" pitchFamily="34" charset="0"/>
                <a:cs typeface="Arial" panose="020B0604020202020204" pitchFamily="34" charset="0"/>
                <a:sym typeface="+mn-ea"/>
              </a:rPr>
              <a:t>金为钻石饰品底材的传统标准。</a:t>
            </a:r>
            <a:endParaRPr lang="en-US" altLang="zh-CN" kern="100" dirty="0" smtClean="0">
              <a:latin typeface="Arial" panose="020B0604020202020204" pitchFamily="34" charset="0"/>
              <a:cs typeface="Arial" panose="020B0604020202020204" pitchFamily="34" charset="0"/>
              <a:sym typeface="+mn-ea"/>
            </a:endParaRPr>
          </a:p>
        </p:txBody>
      </p:sp>
      <p:sp>
        <p:nvSpPr>
          <p:cNvPr id="4" name="灯片编号占位符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楷体" panose="02010609060101010101" pitchFamily="49" charset="-122"/>
                <a:cs typeface="+mn-cs"/>
              </a:rPr>
              <a:t>5</a:t>
            </a:fld>
            <a:endParaRPr kumimoji="1" lang="zh-CN" altLang="en-US" sz="1200" b="0" i="0" u="none" strike="noStrike" kern="1200" cap="none" spc="0" normalizeH="0" baseline="0" noProof="0" dirty="0">
              <a:ln>
                <a:noFill/>
              </a:ln>
              <a:solidFill>
                <a:srgbClr val="605E5D"/>
              </a:solidFill>
              <a:effectLst/>
              <a:uLnTx/>
              <a:uFillTx/>
              <a:latin typeface="楷体" panose="02010609060101010101" pitchFamily="49" charset="-122"/>
              <a:ea typeface="楷体" panose="02010609060101010101" pitchFamily="49" charset="-122"/>
              <a:cs typeface="+mn-cs"/>
            </a:endParaRPr>
          </a:p>
        </p:txBody>
      </p:sp>
      <p:sp>
        <p:nvSpPr>
          <p:cNvPr id="6" name="矩形 5"/>
          <p:cNvSpPr/>
          <p:nvPr/>
        </p:nvSpPr>
        <p:spPr>
          <a:xfrm>
            <a:off x="375979" y="6370579"/>
            <a:ext cx="6096000" cy="313932"/>
          </a:xfrm>
          <a:prstGeom prst="rect">
            <a:avLst/>
          </a:prstGeom>
        </p:spPr>
        <p:txBody>
          <a:bodyPr>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lang="zh-CN" altLang="en-US"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数据来源</a:t>
            </a:r>
            <a:r>
              <a:rPr kumimoji="0" lang="zh-CN" altLang="zh-CN" sz="1200" b="0" i="0" u="none" strike="noStrike" kern="100" cap="none" spc="0" normalizeH="0" baseline="0" noProof="0" dirty="0" smtClean="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a:t>
            </a:r>
            <a:r>
              <a:rPr lang="zh-CN" altLang="en-US" sz="1200" kern="100" noProof="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老铺黄金招股书</a:t>
            </a:r>
            <a:endParaRPr kumimoji="0" lang="zh-CN" altLang="zh-CN"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3661527275"/>
              </p:ext>
            </p:extLst>
          </p:nvPr>
        </p:nvGraphicFramePr>
        <p:xfrm>
          <a:off x="609600" y="2912046"/>
          <a:ext cx="5042338" cy="322820"/>
        </p:xfrm>
        <a:graphic>
          <a:graphicData uri="http://schemas.openxmlformats.org/drawingml/2006/table">
            <a:tbl>
              <a:tblPr firstRow="1" bandRow="1">
                <a:tableStyleId>{5C22544A-7EE6-4342-B048-85BDC9FD1C3A}</a:tableStyleId>
              </a:tblPr>
              <a:tblGrid>
                <a:gridCol w="5042338">
                  <a:extLst>
                    <a:ext uri="{9D8B030D-6E8A-4147-A177-3AD203B41FA5}">
                      <a16:colId xmlns:a16="http://schemas.microsoft.com/office/drawing/2014/main" val="20000"/>
                    </a:ext>
                  </a:extLst>
                </a:gridCol>
              </a:tblGrid>
              <a:tr h="241481">
                <a:tc>
                  <a:txBody>
                    <a:bodyPr/>
                    <a:lstStyle/>
                    <a:p>
                      <a:pPr>
                        <a:lnSpc>
                          <a:spcPct val="120000"/>
                        </a:lnSpc>
                        <a:spcBef>
                          <a:spcPts val="0"/>
                        </a:spcBef>
                        <a:spcAft>
                          <a:spcPts val="0"/>
                        </a:spcAft>
                      </a:pPr>
                      <a:r>
                        <a:rPr lang="zh-CN" altLang="en-US" sz="1100" b="0" kern="1200" dirty="0" smtClean="0">
                          <a:solidFill>
                            <a:schemeClr val="tx1"/>
                          </a:solidFill>
                          <a:latin typeface="楷体" panose="02010609060101010101" pitchFamily="49" charset="-122"/>
                          <a:ea typeface="楷体" panose="02010609060101010101" pitchFamily="49" charset="-122"/>
                          <a:cs typeface="+mn-cs"/>
                        </a:rPr>
                        <a:t>花丝黄金、烧蓝黄金产品</a:t>
                      </a:r>
                      <a:endParaRPr lang="zh-CN" altLang="en-US" sz="1100" b="0" kern="1200" dirty="0">
                        <a:solidFill>
                          <a:schemeClr val="tx1"/>
                        </a:solidFill>
                        <a:latin typeface="楷体" panose="02010609060101010101" pitchFamily="49" charset="-122"/>
                        <a:ea typeface="楷体" panose="02010609060101010101" pitchFamily="49" charset="-122"/>
                        <a:cs typeface="+mn-cs"/>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107507912"/>
              </p:ext>
            </p:extLst>
          </p:nvPr>
        </p:nvGraphicFramePr>
        <p:xfrm>
          <a:off x="6291914" y="2912046"/>
          <a:ext cx="5380136" cy="322820"/>
        </p:xfrm>
        <a:graphic>
          <a:graphicData uri="http://schemas.openxmlformats.org/drawingml/2006/table">
            <a:tbl>
              <a:tblPr firstRow="1" bandRow="1">
                <a:tableStyleId>{5C22544A-7EE6-4342-B048-85BDC9FD1C3A}</a:tableStyleId>
              </a:tblPr>
              <a:tblGrid>
                <a:gridCol w="5380136">
                  <a:extLst>
                    <a:ext uri="{9D8B030D-6E8A-4147-A177-3AD203B41FA5}">
                      <a16:colId xmlns:a16="http://schemas.microsoft.com/office/drawing/2014/main" val="20000"/>
                    </a:ext>
                  </a:extLst>
                </a:gridCol>
              </a:tblGrid>
              <a:tr h="241481">
                <a:tc>
                  <a:txBody>
                    <a:bodyPr/>
                    <a:lstStyle/>
                    <a:p>
                      <a:pPr>
                        <a:lnSpc>
                          <a:spcPct val="120000"/>
                        </a:lnSpc>
                        <a:spcBef>
                          <a:spcPts val="0"/>
                        </a:spcBef>
                        <a:spcAft>
                          <a:spcPts val="0"/>
                        </a:spcAft>
                      </a:pPr>
                      <a:r>
                        <a:rPr lang="zh-CN" altLang="en-US" sz="1100" b="0" kern="1200" dirty="0" smtClean="0">
                          <a:solidFill>
                            <a:schemeClr val="tx1"/>
                          </a:solidFill>
                          <a:latin typeface="楷体" panose="02010609060101010101" pitchFamily="49" charset="-122"/>
                          <a:ea typeface="楷体" panose="02010609060101010101" pitchFamily="49" charset="-122"/>
                          <a:cs typeface="+mn-cs"/>
                        </a:rPr>
                        <a:t>黄金镶嵌产品</a:t>
                      </a:r>
                      <a:endParaRPr lang="zh-CN" altLang="en-US" sz="1100" b="0" dirty="0">
                        <a:solidFill>
                          <a:schemeClr val="tx1"/>
                        </a:solidFill>
                        <a:latin typeface="楷体" panose="02010609060101010101" pitchFamily="49" charset="-122"/>
                        <a:ea typeface="楷体" panose="02010609060101010101" pitchFamily="49" charset="-122"/>
                        <a:sym typeface="+mn-ea"/>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5" name="图片 4"/>
          <p:cNvPicPr>
            <a:picLocks noChangeAspect="1"/>
          </p:cNvPicPr>
          <p:nvPr/>
        </p:nvPicPr>
        <p:blipFill>
          <a:blip r:embed="rId2"/>
          <a:stretch>
            <a:fillRect/>
          </a:stretch>
        </p:blipFill>
        <p:spPr>
          <a:xfrm>
            <a:off x="6291914" y="3383220"/>
            <a:ext cx="5380136" cy="1271051"/>
          </a:xfrm>
          <a:prstGeom prst="rect">
            <a:avLst/>
          </a:prstGeom>
        </p:spPr>
      </p:pic>
      <p:pic>
        <p:nvPicPr>
          <p:cNvPr id="7" name="图片 6"/>
          <p:cNvPicPr>
            <a:picLocks noChangeAspect="1"/>
          </p:cNvPicPr>
          <p:nvPr/>
        </p:nvPicPr>
        <p:blipFill>
          <a:blip r:embed="rId3"/>
          <a:stretch>
            <a:fillRect/>
          </a:stretch>
        </p:blipFill>
        <p:spPr>
          <a:xfrm>
            <a:off x="6291915" y="4720634"/>
            <a:ext cx="5380136" cy="1274499"/>
          </a:xfrm>
          <a:prstGeom prst="rect">
            <a:avLst/>
          </a:prstGeom>
        </p:spPr>
      </p:pic>
      <p:pic>
        <p:nvPicPr>
          <p:cNvPr id="8" name="图片 7"/>
          <p:cNvPicPr>
            <a:picLocks noChangeAspect="1"/>
          </p:cNvPicPr>
          <p:nvPr/>
        </p:nvPicPr>
        <p:blipFill>
          <a:blip r:embed="rId4"/>
          <a:stretch>
            <a:fillRect/>
          </a:stretch>
        </p:blipFill>
        <p:spPr>
          <a:xfrm>
            <a:off x="609600" y="4766623"/>
            <a:ext cx="5042338" cy="1255243"/>
          </a:xfrm>
          <a:prstGeom prst="rect">
            <a:avLst/>
          </a:prstGeom>
        </p:spPr>
      </p:pic>
      <p:pic>
        <p:nvPicPr>
          <p:cNvPr id="14" name="图片 13"/>
          <p:cNvPicPr>
            <a:picLocks noChangeAspect="1"/>
          </p:cNvPicPr>
          <p:nvPr/>
        </p:nvPicPr>
        <p:blipFill rotWithShape="1">
          <a:blip r:embed="rId5"/>
          <a:srcRect t="5428" b="7729"/>
          <a:stretch/>
        </p:blipFill>
        <p:spPr>
          <a:xfrm>
            <a:off x="609600" y="3383220"/>
            <a:ext cx="5042338" cy="1306225"/>
          </a:xfrm>
          <a:prstGeom prst="rect">
            <a:avLst/>
          </a:prstGeom>
        </p:spPr>
      </p:pic>
    </p:spTree>
    <p:extLst>
      <p:ext uri="{BB962C8B-B14F-4D97-AF65-F5344CB8AC3E}">
        <p14:creationId xmlns:p14="http://schemas.microsoft.com/office/powerpoint/2010/main" val="2050330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新消费品牌的核心能力：产品创新</a:t>
            </a:r>
            <a:endParaRPr kumimoji="1" lang="zh-CN" altLang="en-US" dirty="0"/>
          </a:p>
        </p:txBody>
      </p:sp>
      <p:sp>
        <p:nvSpPr>
          <p:cNvPr id="3" name="内容占位符 2"/>
          <p:cNvSpPr>
            <a:spLocks noGrp="1"/>
          </p:cNvSpPr>
          <p:nvPr>
            <p:ph idx="1"/>
          </p:nvPr>
        </p:nvSpPr>
        <p:spPr>
          <a:xfrm>
            <a:off x="375979" y="993911"/>
            <a:ext cx="11233706" cy="2096130"/>
          </a:xfrm>
        </p:spPr>
        <p:txBody>
          <a:bodyPr>
            <a:normAutofit/>
          </a:bodyPr>
          <a:lstStyle/>
          <a:p>
            <a:pPr lvl="0" algn="just">
              <a:spcAft>
                <a:spcPts val="600"/>
              </a:spcAft>
              <a:buFont typeface="Wingdings" panose="05000000000000000000" pitchFamily="2" charset="2"/>
              <a:buChar char="Ø"/>
              <a:tabLst>
                <a:tab pos="457200" algn="l"/>
              </a:tabLst>
            </a:pPr>
            <a:r>
              <a:rPr lang="zh-CN" altLang="en-US" b="1" kern="100" dirty="0" smtClean="0">
                <a:cs typeface="Times New Roman" panose="02020603050405020304" pitchFamily="18" charset="0"/>
              </a:rPr>
              <a:t>新故事：</a:t>
            </a:r>
            <a:endParaRPr lang="en-US" altLang="zh-CN" b="1" kern="100" dirty="0" smtClean="0">
              <a:cs typeface="Times New Roman" panose="02020603050405020304" pitchFamily="18" charset="0"/>
            </a:endParaRPr>
          </a:p>
          <a:p>
            <a:pPr marL="0" lvl="0" indent="0" algn="just">
              <a:spcAft>
                <a:spcPts val="600"/>
              </a:spcAft>
              <a:buNone/>
              <a:tabLst>
                <a:tab pos="457200" algn="l"/>
              </a:tabLst>
            </a:pPr>
            <a:r>
              <a:rPr lang="zh-CN" altLang="en-US" kern="100" dirty="0">
                <a:cs typeface="Times New Roman" panose="02020603050405020304" pitchFamily="18" charset="0"/>
              </a:rPr>
              <a:t>“情绪消费”正悄然成为打动当代消费者的重要因素，黄金珠宝品牌通过积极开发</a:t>
            </a:r>
            <a:r>
              <a:rPr lang="en-US" altLang="zh-CN" kern="100" dirty="0">
                <a:cs typeface="Times New Roman" panose="02020603050405020304" pitchFamily="18" charset="0"/>
              </a:rPr>
              <a:t>IP</a:t>
            </a:r>
            <a:r>
              <a:rPr lang="zh-CN" altLang="en-US" kern="100" dirty="0">
                <a:cs typeface="Times New Roman" panose="02020603050405020304" pitchFamily="18" charset="0"/>
              </a:rPr>
              <a:t>文化属性系列产品，不断为市场提供能为消费者带来情感价值的高附加值黄金首饰产品，满足消费者日益提升的悦己消费的诉求</a:t>
            </a:r>
            <a:r>
              <a:rPr lang="zh-CN" altLang="en-US" kern="100" dirty="0" smtClean="0">
                <a:cs typeface="Times New Roman" panose="02020603050405020304" pitchFamily="18" charset="0"/>
              </a:rPr>
              <a:t>。</a:t>
            </a:r>
            <a:endParaRPr lang="en-US" altLang="zh-CN" kern="100" dirty="0" smtClean="0">
              <a:cs typeface="Times New Roman" panose="02020603050405020304" pitchFamily="18" charset="0"/>
            </a:endParaRPr>
          </a:p>
          <a:p>
            <a:pPr lvl="0" algn="just">
              <a:spcAft>
                <a:spcPts val="600"/>
              </a:spcAft>
              <a:buFont typeface="Arial" panose="020B0604020202020204" pitchFamily="34" charset="0"/>
              <a:buChar char="•"/>
              <a:tabLst>
                <a:tab pos="457200" algn="l"/>
              </a:tabLst>
            </a:pPr>
            <a:r>
              <a:rPr lang="zh-CN" altLang="en-US" b="1" kern="100" dirty="0" smtClean="0">
                <a:cs typeface="Times New Roman" panose="02020603050405020304" pitchFamily="18" charset="0"/>
              </a:rPr>
              <a:t>文化内涵：</a:t>
            </a:r>
            <a:r>
              <a:rPr lang="en-US" altLang="zh-CN" u="sng" dirty="0" smtClean="0">
                <a:latin typeface="Arial" panose="020B0604020202020204" pitchFamily="34" charset="0"/>
                <a:cs typeface="Arial" panose="020B0604020202020204" pitchFamily="34" charset="0"/>
                <a:sym typeface="+mn-ea"/>
              </a:rPr>
              <a:t>1</a:t>
            </a:r>
            <a:r>
              <a:rPr lang="zh-CN" altLang="en-US" u="sng" dirty="0" smtClean="0">
                <a:latin typeface="Arial" panose="020B0604020202020204" pitchFamily="34" charset="0"/>
                <a:cs typeface="Arial" panose="020B0604020202020204" pitchFamily="34" charset="0"/>
                <a:sym typeface="+mn-ea"/>
              </a:rPr>
              <a:t>）老庙“好运”文化</a:t>
            </a:r>
            <a:r>
              <a:rPr lang="zh-CN" altLang="en-US" dirty="0" smtClean="0">
                <a:latin typeface="Arial" panose="020B0604020202020204" pitchFamily="34" charset="0"/>
                <a:cs typeface="Arial" panose="020B0604020202020204" pitchFamily="34" charset="0"/>
                <a:sym typeface="+mn-ea"/>
              </a:rPr>
              <a:t>：洞察到当下年轻人普遍对于祈福文化的热衷，老庙立足于品牌“好运”文化，以金饰为媒介，满足当代年轻人的消费哲学与情感渴求，实现与消费者的情感共鸣。</a:t>
            </a:r>
            <a:r>
              <a:rPr lang="en-US" altLang="zh-CN" u="sng" dirty="0" smtClean="0">
                <a:latin typeface="Arial" panose="020B0604020202020204" pitchFamily="34" charset="0"/>
                <a:cs typeface="Arial" panose="020B0604020202020204" pitchFamily="34" charset="0"/>
                <a:sym typeface="+mn-ea"/>
              </a:rPr>
              <a:t>2</a:t>
            </a:r>
            <a:r>
              <a:rPr lang="zh-CN" altLang="en-US" u="sng" dirty="0" smtClean="0">
                <a:latin typeface="Arial" panose="020B0604020202020204" pitchFamily="34" charset="0"/>
                <a:cs typeface="Arial" panose="020B0604020202020204" pitchFamily="34" charset="0"/>
                <a:sym typeface="+mn-ea"/>
              </a:rPr>
              <a:t>）潮宏基“梵华”系列</a:t>
            </a:r>
            <a:r>
              <a:rPr lang="zh-CN" altLang="en-US" dirty="0">
                <a:latin typeface="Arial" panose="020B0604020202020204" pitchFamily="34" charset="0"/>
                <a:cs typeface="Arial" panose="020B0604020202020204" pitchFamily="34" charset="0"/>
                <a:sym typeface="+mn-ea"/>
              </a:rPr>
              <a:t>：灵感源于乾隆皇帝御用宝殿</a:t>
            </a:r>
            <a:r>
              <a:rPr lang="en-US" altLang="zh-CN" dirty="0">
                <a:latin typeface="Arial" panose="020B0604020202020204" pitchFamily="34" charset="0"/>
                <a:cs typeface="Arial" panose="020B0604020202020204" pitchFamily="34" charset="0"/>
                <a:sym typeface="+mn-ea"/>
              </a:rPr>
              <a:t>——</a:t>
            </a:r>
            <a:r>
              <a:rPr lang="zh-CN" altLang="en-US" dirty="0">
                <a:latin typeface="Arial" panose="020B0604020202020204" pitchFamily="34" charset="0"/>
                <a:cs typeface="Arial" panose="020B0604020202020204" pitchFamily="34" charset="0"/>
                <a:sym typeface="+mn-ea"/>
              </a:rPr>
              <a:t>梵华楼，融入藏传佛教文化，结合宝相花、金刚铃、佛八宝等祥瑞元素，传递吉祥、平安、护佑的祝福。</a:t>
            </a:r>
            <a:endParaRPr lang="en-US" altLang="zh-CN" dirty="0" smtClean="0">
              <a:latin typeface="Arial" panose="020B0604020202020204" pitchFamily="34" charset="0"/>
              <a:cs typeface="Arial" panose="020B0604020202020204" pitchFamily="34" charset="0"/>
              <a:sym typeface="+mn-ea"/>
            </a:endParaRPr>
          </a:p>
        </p:txBody>
      </p:sp>
      <p:sp>
        <p:nvSpPr>
          <p:cNvPr id="4" name="灯片编号占位符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楷体" panose="02010609060101010101" pitchFamily="49" charset="-122"/>
                <a:cs typeface="+mn-cs"/>
              </a:rPr>
              <a:t>6</a:t>
            </a:fld>
            <a:endParaRPr kumimoji="1" lang="zh-CN" altLang="en-US" sz="1200" b="0" i="0" u="none" strike="noStrike" kern="1200" cap="none" spc="0" normalizeH="0" baseline="0" noProof="0" dirty="0">
              <a:ln>
                <a:noFill/>
              </a:ln>
              <a:solidFill>
                <a:srgbClr val="605E5D"/>
              </a:solidFill>
              <a:effectLst/>
              <a:uLnTx/>
              <a:uFillTx/>
              <a:latin typeface="楷体" panose="02010609060101010101" pitchFamily="49" charset="-122"/>
              <a:ea typeface="楷体" panose="02010609060101010101" pitchFamily="49" charset="-122"/>
              <a:cs typeface="+mn-cs"/>
            </a:endParaRPr>
          </a:p>
        </p:txBody>
      </p:sp>
      <p:sp>
        <p:nvSpPr>
          <p:cNvPr id="6" name="矩形 5"/>
          <p:cNvSpPr/>
          <p:nvPr/>
        </p:nvSpPr>
        <p:spPr>
          <a:xfrm>
            <a:off x="375979" y="6370579"/>
            <a:ext cx="6096000" cy="313932"/>
          </a:xfrm>
          <a:prstGeom prst="rect">
            <a:avLst/>
          </a:prstGeom>
        </p:spPr>
        <p:txBody>
          <a:bodyPr>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lang="zh-CN" altLang="en-US"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数据来源</a:t>
            </a:r>
            <a:r>
              <a:rPr kumimoji="0" lang="zh-CN" altLang="zh-CN" sz="1200" b="0" i="0" u="none" strike="noStrike" kern="100" cap="none" spc="0" normalizeH="0" baseline="0" noProof="0" dirty="0" smtClean="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a:t>
            </a:r>
            <a:r>
              <a:rPr lang="zh-CN" altLang="en-US" sz="1200" kern="100" dirty="0">
                <a:solidFill>
                  <a:srgbClr val="727373"/>
                </a:solidFill>
                <a:latin typeface="Calibri" panose="020F0502020204030204" pitchFamily="34" charset="0"/>
                <a:ea typeface="楷体" panose="02010609060101010101" pitchFamily="49" charset="-122"/>
                <a:cs typeface="微软雅黑" panose="020B0503020204020204" pitchFamily="34" charset="-122"/>
              </a:rPr>
              <a:t>中国黄金</a:t>
            </a:r>
            <a:r>
              <a:rPr lang="zh-CN" altLang="en-US"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珠宝公众号，</a:t>
            </a:r>
            <a:r>
              <a:rPr lang="zh-CN" altLang="en-US" sz="1200" kern="100" dirty="0">
                <a:solidFill>
                  <a:srgbClr val="727373"/>
                </a:solidFill>
                <a:latin typeface="Calibri" panose="020F0502020204030204" pitchFamily="34" charset="0"/>
                <a:ea typeface="楷体" panose="02010609060101010101" pitchFamily="49" charset="-122"/>
                <a:cs typeface="微软雅黑" panose="020B0503020204020204" pitchFamily="34" charset="-122"/>
              </a:rPr>
              <a:t>潮宏</a:t>
            </a:r>
            <a:r>
              <a:rPr lang="zh-CN" altLang="en-US"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基珠宝公众号</a:t>
            </a:r>
            <a:endParaRPr kumimoji="0" lang="zh-CN" altLang="zh-CN"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3046654186"/>
              </p:ext>
            </p:extLst>
          </p:nvPr>
        </p:nvGraphicFramePr>
        <p:xfrm>
          <a:off x="518523" y="2798246"/>
          <a:ext cx="3465786" cy="322820"/>
        </p:xfrm>
        <a:graphic>
          <a:graphicData uri="http://schemas.openxmlformats.org/drawingml/2006/table">
            <a:tbl>
              <a:tblPr firstRow="1" bandRow="1">
                <a:tableStyleId>{5C22544A-7EE6-4342-B048-85BDC9FD1C3A}</a:tableStyleId>
              </a:tblPr>
              <a:tblGrid>
                <a:gridCol w="3465786">
                  <a:extLst>
                    <a:ext uri="{9D8B030D-6E8A-4147-A177-3AD203B41FA5}">
                      <a16:colId xmlns:a16="http://schemas.microsoft.com/office/drawing/2014/main" val="20000"/>
                    </a:ext>
                  </a:extLst>
                </a:gridCol>
              </a:tblGrid>
              <a:tr h="241481">
                <a:tc>
                  <a:txBody>
                    <a:bodyPr/>
                    <a:lstStyle/>
                    <a:p>
                      <a:pPr>
                        <a:lnSpc>
                          <a:spcPct val="120000"/>
                        </a:lnSpc>
                        <a:spcBef>
                          <a:spcPts val="0"/>
                        </a:spcBef>
                        <a:spcAft>
                          <a:spcPts val="0"/>
                        </a:spcAft>
                      </a:pPr>
                      <a:r>
                        <a:rPr lang="zh-CN" altLang="en-US" sz="1100" b="0" kern="1200" dirty="0" smtClean="0">
                          <a:solidFill>
                            <a:schemeClr val="tx1"/>
                          </a:solidFill>
                          <a:latin typeface="楷体" panose="02010609060101010101" pitchFamily="49" charset="-122"/>
                          <a:ea typeface="楷体" panose="02010609060101010101" pitchFamily="49" charset="-122"/>
                          <a:cs typeface="+mn-cs"/>
                        </a:rPr>
                        <a:t>老庙坚守“好运”文化</a:t>
                      </a:r>
                      <a:endParaRPr lang="zh-CN" altLang="en-US" sz="1100" b="0" kern="1200" dirty="0">
                        <a:solidFill>
                          <a:schemeClr val="tx1"/>
                        </a:solidFill>
                        <a:latin typeface="楷体" panose="02010609060101010101" pitchFamily="49" charset="-122"/>
                        <a:ea typeface="楷体" panose="02010609060101010101" pitchFamily="49" charset="-122"/>
                        <a:cs typeface="+mn-cs"/>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4121088271"/>
              </p:ext>
            </p:extLst>
          </p:nvPr>
        </p:nvGraphicFramePr>
        <p:xfrm>
          <a:off x="4621819" y="2833123"/>
          <a:ext cx="6987866" cy="322820"/>
        </p:xfrm>
        <a:graphic>
          <a:graphicData uri="http://schemas.openxmlformats.org/drawingml/2006/table">
            <a:tbl>
              <a:tblPr firstRow="1" bandRow="1">
                <a:tableStyleId>{5C22544A-7EE6-4342-B048-85BDC9FD1C3A}</a:tableStyleId>
              </a:tblPr>
              <a:tblGrid>
                <a:gridCol w="6987866">
                  <a:extLst>
                    <a:ext uri="{9D8B030D-6E8A-4147-A177-3AD203B41FA5}">
                      <a16:colId xmlns:a16="http://schemas.microsoft.com/office/drawing/2014/main" val="20000"/>
                    </a:ext>
                  </a:extLst>
                </a:gridCol>
              </a:tblGrid>
              <a:tr h="241481">
                <a:tc>
                  <a:txBody>
                    <a:bodyPr/>
                    <a:lstStyle/>
                    <a:p>
                      <a:pPr>
                        <a:lnSpc>
                          <a:spcPct val="120000"/>
                        </a:lnSpc>
                        <a:spcBef>
                          <a:spcPts val="0"/>
                        </a:spcBef>
                        <a:spcAft>
                          <a:spcPts val="0"/>
                        </a:spcAft>
                      </a:pPr>
                      <a:r>
                        <a:rPr lang="zh-CN" altLang="en-US" sz="1100" b="0" kern="1200" dirty="0" smtClean="0">
                          <a:solidFill>
                            <a:schemeClr val="tx1"/>
                          </a:solidFill>
                          <a:latin typeface="楷体" panose="02010609060101010101" pitchFamily="49" charset="-122"/>
                          <a:ea typeface="楷体" panose="02010609060101010101" pitchFamily="49" charset="-122"/>
                          <a:cs typeface="+mn-cs"/>
                        </a:rPr>
                        <a:t>潮宏基“梵华”系列传递吉祥、平安、护佑的祝福</a:t>
                      </a:r>
                      <a:endParaRPr lang="zh-CN" altLang="en-US" sz="1100" b="0" dirty="0">
                        <a:solidFill>
                          <a:schemeClr val="tx1"/>
                        </a:solidFill>
                        <a:latin typeface="楷体" panose="02010609060101010101" pitchFamily="49" charset="-122"/>
                        <a:ea typeface="楷体" panose="02010609060101010101" pitchFamily="49" charset="-122"/>
                        <a:sym typeface="+mn-ea"/>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23" y="3237450"/>
            <a:ext cx="1715814" cy="3050334"/>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717" y="3253453"/>
            <a:ext cx="1704592" cy="303097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818" y="3255518"/>
            <a:ext cx="2313027" cy="3084036"/>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2874" y="3255518"/>
            <a:ext cx="2299391" cy="306585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0294" y="3255518"/>
            <a:ext cx="2299391" cy="3065855"/>
          </a:xfrm>
          <a:prstGeom prst="rect">
            <a:avLst/>
          </a:prstGeom>
        </p:spPr>
      </p:pic>
    </p:spTree>
    <p:extLst>
      <p:ext uri="{BB962C8B-B14F-4D97-AF65-F5344CB8AC3E}">
        <p14:creationId xmlns:p14="http://schemas.microsoft.com/office/powerpoint/2010/main" val="3362456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新消费品牌的核心能力：产品创新</a:t>
            </a:r>
            <a:endParaRPr kumimoji="1" lang="zh-CN" altLang="en-US" dirty="0"/>
          </a:p>
        </p:txBody>
      </p:sp>
      <p:sp>
        <p:nvSpPr>
          <p:cNvPr id="3" name="内容占位符 2"/>
          <p:cNvSpPr>
            <a:spLocks noGrp="1"/>
          </p:cNvSpPr>
          <p:nvPr>
            <p:ph idx="1"/>
          </p:nvPr>
        </p:nvSpPr>
        <p:spPr>
          <a:xfrm>
            <a:off x="375979" y="993911"/>
            <a:ext cx="11030997" cy="1315737"/>
          </a:xfrm>
        </p:spPr>
        <p:txBody>
          <a:bodyPr>
            <a:normAutofit/>
          </a:bodyPr>
          <a:lstStyle/>
          <a:p>
            <a:pPr lvl="0" algn="just">
              <a:spcAft>
                <a:spcPts val="600"/>
              </a:spcAft>
              <a:buFont typeface="Wingdings" panose="05000000000000000000" pitchFamily="2" charset="2"/>
              <a:buChar char="Ø"/>
              <a:tabLst>
                <a:tab pos="457200" algn="l"/>
              </a:tabLst>
            </a:pPr>
            <a:r>
              <a:rPr lang="zh-CN" altLang="en-US" b="1" kern="100" dirty="0" smtClean="0">
                <a:cs typeface="Times New Roman" panose="02020603050405020304" pitchFamily="18" charset="0"/>
              </a:rPr>
              <a:t>新故事：</a:t>
            </a:r>
            <a:endParaRPr lang="en-US" altLang="zh-CN" b="1" kern="100" dirty="0" smtClean="0">
              <a:cs typeface="Times New Roman" panose="02020603050405020304" pitchFamily="18" charset="0"/>
            </a:endParaRPr>
          </a:p>
          <a:p>
            <a:pPr lvl="0" algn="just">
              <a:spcAft>
                <a:spcPts val="600"/>
              </a:spcAft>
              <a:buFont typeface="Arial" panose="020B0604020202020204" pitchFamily="34" charset="0"/>
              <a:buChar char="•"/>
              <a:tabLst>
                <a:tab pos="457200" algn="l"/>
              </a:tabLst>
            </a:pPr>
            <a:r>
              <a:rPr lang="en-US" altLang="zh-CN" b="1" kern="100" dirty="0" smtClean="0">
                <a:latin typeface="Arial" panose="020B0604020202020204" pitchFamily="34" charset="0"/>
                <a:cs typeface="Arial" panose="020B0604020202020204" pitchFamily="34" charset="0"/>
                <a:sym typeface="+mn-ea"/>
              </a:rPr>
              <a:t>IP</a:t>
            </a:r>
            <a:r>
              <a:rPr lang="zh-CN" altLang="en-US" b="1" kern="100" dirty="0">
                <a:latin typeface="Arial" panose="020B0604020202020204" pitchFamily="34" charset="0"/>
                <a:cs typeface="Arial" panose="020B0604020202020204" pitchFamily="34" charset="0"/>
                <a:sym typeface="+mn-ea"/>
              </a:rPr>
              <a:t>属性</a:t>
            </a:r>
            <a:r>
              <a:rPr lang="zh-CN" altLang="en-US" b="1" kern="100" dirty="0" smtClean="0">
                <a:latin typeface="Arial" panose="020B0604020202020204" pitchFamily="34" charset="0"/>
                <a:cs typeface="Arial" panose="020B0604020202020204" pitchFamily="34" charset="0"/>
                <a:sym typeface="+mn-ea"/>
              </a:rPr>
              <a:t>：</a:t>
            </a:r>
            <a:r>
              <a:rPr lang="zh-CN" altLang="en-US" kern="100" dirty="0" smtClean="0">
                <a:latin typeface="Arial" panose="020B0604020202020204" pitchFamily="34" charset="0"/>
                <a:cs typeface="Arial" panose="020B0604020202020204" pitchFamily="34" charset="0"/>
                <a:sym typeface="+mn-ea"/>
              </a:rPr>
              <a:t>以</a:t>
            </a:r>
            <a:r>
              <a:rPr lang="en-US" altLang="zh-CN" kern="100" dirty="0">
                <a:latin typeface="Arial" panose="020B0604020202020204" pitchFamily="34" charset="0"/>
                <a:cs typeface="Arial" panose="020B0604020202020204" pitchFamily="34" charset="0"/>
                <a:sym typeface="+mn-ea"/>
              </a:rPr>
              <a:t>IP</a:t>
            </a:r>
            <a:r>
              <a:rPr lang="zh-CN" altLang="en-US" kern="100" dirty="0">
                <a:latin typeface="Arial" panose="020B0604020202020204" pitchFamily="34" charset="0"/>
                <a:cs typeface="Arial" panose="020B0604020202020204" pitchFamily="34" charset="0"/>
                <a:sym typeface="+mn-ea"/>
              </a:rPr>
              <a:t>联名为突破口，持续拓展品牌边界，从产品创新、场景渗透到情感共鸣，精准触达不同圈层的年轻消费者，探索出品牌年轻化转型的破圈新路径</a:t>
            </a:r>
            <a:r>
              <a:rPr lang="zh-CN" altLang="en-US" kern="100" dirty="0" smtClean="0">
                <a:latin typeface="Arial" panose="020B0604020202020204" pitchFamily="34" charset="0"/>
                <a:cs typeface="Arial" panose="020B0604020202020204" pitchFamily="34" charset="0"/>
                <a:sym typeface="+mn-ea"/>
              </a:rPr>
              <a:t>。例如周大生深耕国际艺术</a:t>
            </a:r>
            <a:r>
              <a:rPr lang="en-US" altLang="zh-CN" kern="100" dirty="0" smtClean="0">
                <a:latin typeface="Arial" panose="020B0604020202020204" pitchFamily="34" charset="0"/>
                <a:cs typeface="Arial" panose="020B0604020202020204" pitchFamily="34" charset="0"/>
                <a:sym typeface="+mn-ea"/>
              </a:rPr>
              <a:t>IP</a:t>
            </a:r>
            <a:r>
              <a:rPr lang="zh-CN" altLang="en-US" kern="100" dirty="0">
                <a:latin typeface="Arial" panose="020B0604020202020204" pitchFamily="34" charset="0"/>
                <a:cs typeface="Arial" panose="020B0604020202020204" pitchFamily="34" charset="0"/>
                <a:sym typeface="+mn-ea"/>
              </a:rPr>
              <a:t>，与荷兰梵高美术馆、法国国家博物馆</a:t>
            </a:r>
            <a:r>
              <a:rPr lang="zh-CN" altLang="en-US" kern="100" dirty="0" smtClean="0">
                <a:latin typeface="Arial" panose="020B0604020202020204" pitchFamily="34" charset="0"/>
                <a:cs typeface="Arial" panose="020B0604020202020204" pitchFamily="34" charset="0"/>
                <a:sym typeface="+mn-ea"/>
              </a:rPr>
              <a:t>合作打造了炽热</a:t>
            </a:r>
            <a:r>
              <a:rPr lang="zh-CN" altLang="en-US" kern="100" dirty="0">
                <a:latin typeface="Arial" panose="020B0604020202020204" pitchFamily="34" charset="0"/>
                <a:cs typeface="Arial" panose="020B0604020202020204" pitchFamily="34" charset="0"/>
                <a:sym typeface="+mn-ea"/>
              </a:rPr>
              <a:t>梵高系列、莫奈花园</a:t>
            </a:r>
            <a:r>
              <a:rPr lang="zh-CN" altLang="en-US" kern="100" dirty="0" smtClean="0">
                <a:latin typeface="Arial" panose="020B0604020202020204" pitchFamily="34" charset="0"/>
                <a:cs typeface="Arial" panose="020B0604020202020204" pitchFamily="34" charset="0"/>
                <a:sym typeface="+mn-ea"/>
              </a:rPr>
              <a:t>系列；潮宏基深耕卡通</a:t>
            </a:r>
            <a:r>
              <a:rPr lang="en-US" altLang="zh-CN" kern="100" dirty="0" smtClean="0">
                <a:latin typeface="Arial" panose="020B0604020202020204" pitchFamily="34" charset="0"/>
                <a:cs typeface="Arial" panose="020B0604020202020204" pitchFamily="34" charset="0"/>
                <a:sym typeface="+mn-ea"/>
              </a:rPr>
              <a:t>IP</a:t>
            </a:r>
            <a:r>
              <a:rPr lang="zh-CN" altLang="en-US" kern="100" dirty="0" smtClean="0">
                <a:latin typeface="Arial" panose="020B0604020202020204" pitchFamily="34" charset="0"/>
                <a:cs typeface="Arial" panose="020B0604020202020204" pitchFamily="34" charset="0"/>
                <a:sym typeface="+mn-ea"/>
              </a:rPr>
              <a:t>，与三丽鸥、哆啦</a:t>
            </a:r>
            <a:r>
              <a:rPr lang="en-US" altLang="zh-CN" kern="100" dirty="0" smtClean="0">
                <a:latin typeface="Arial" panose="020B0604020202020204" pitchFamily="34" charset="0"/>
                <a:cs typeface="Arial" panose="020B0604020202020204" pitchFamily="34" charset="0"/>
                <a:sym typeface="+mn-ea"/>
              </a:rPr>
              <a:t>A</a:t>
            </a:r>
            <a:r>
              <a:rPr lang="zh-CN" altLang="en-US" kern="100" dirty="0" smtClean="0">
                <a:latin typeface="Arial" panose="020B0604020202020204" pitchFamily="34" charset="0"/>
                <a:cs typeface="Arial" panose="020B0604020202020204" pitchFamily="34" charset="0"/>
                <a:sym typeface="+mn-ea"/>
              </a:rPr>
              <a:t>梦、蜡笔小新、小黄人、线条小狗、黄油小熊等</a:t>
            </a:r>
            <a:r>
              <a:rPr lang="en-US" altLang="zh-CN" kern="100" dirty="0" smtClean="0">
                <a:latin typeface="Arial" panose="020B0604020202020204" pitchFamily="34" charset="0"/>
                <a:cs typeface="Arial" panose="020B0604020202020204" pitchFamily="34" charset="0"/>
                <a:sym typeface="+mn-ea"/>
              </a:rPr>
              <a:t>IP</a:t>
            </a:r>
            <a:r>
              <a:rPr lang="zh-CN" altLang="en-US" kern="100" dirty="0" smtClean="0">
                <a:latin typeface="Arial" panose="020B0604020202020204" pitchFamily="34" charset="0"/>
                <a:cs typeface="Arial" panose="020B0604020202020204" pitchFamily="34" charset="0"/>
                <a:sym typeface="+mn-ea"/>
              </a:rPr>
              <a:t>联名；曼卡龙、老庙与热门影视动画</a:t>
            </a:r>
            <a:r>
              <a:rPr lang="en-US" altLang="zh-CN" kern="100" dirty="0" smtClean="0">
                <a:latin typeface="Arial" panose="020B0604020202020204" pitchFamily="34" charset="0"/>
                <a:cs typeface="Arial" panose="020B0604020202020204" pitchFamily="34" charset="0"/>
                <a:sym typeface="+mn-ea"/>
              </a:rPr>
              <a:t>IP</a:t>
            </a:r>
            <a:r>
              <a:rPr lang="zh-CN" altLang="en-US" kern="100" dirty="0" smtClean="0">
                <a:latin typeface="Arial" panose="020B0604020202020204" pitchFamily="34" charset="0"/>
                <a:cs typeface="Arial" panose="020B0604020202020204" pitchFamily="34" charset="0"/>
                <a:sym typeface="+mn-ea"/>
              </a:rPr>
              <a:t>联名，分别推出盗墓笔记联名产品、天官赐福联名产品等。</a:t>
            </a:r>
            <a:endParaRPr lang="en-US" altLang="zh-CN" kern="100" dirty="0">
              <a:cs typeface="Times New Roman" panose="02020603050405020304" pitchFamily="18" charset="0"/>
            </a:endParaRPr>
          </a:p>
        </p:txBody>
      </p:sp>
      <p:sp>
        <p:nvSpPr>
          <p:cNvPr id="4" name="灯片编号占位符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楷体" panose="02010609060101010101" pitchFamily="49" charset="-122"/>
                <a:cs typeface="+mn-cs"/>
              </a:rPr>
              <a:t>7</a:t>
            </a:fld>
            <a:endParaRPr kumimoji="1" lang="zh-CN" altLang="en-US" sz="1200" b="0" i="0" u="none" strike="noStrike" kern="1200" cap="none" spc="0" normalizeH="0" baseline="0" noProof="0" dirty="0">
              <a:ln>
                <a:noFill/>
              </a:ln>
              <a:solidFill>
                <a:srgbClr val="605E5D"/>
              </a:solidFill>
              <a:effectLst/>
              <a:uLnTx/>
              <a:uFillTx/>
              <a:latin typeface="楷体" panose="02010609060101010101" pitchFamily="49" charset="-122"/>
              <a:ea typeface="楷体" panose="02010609060101010101" pitchFamily="49" charset="-122"/>
              <a:cs typeface="+mn-cs"/>
            </a:endParaRPr>
          </a:p>
        </p:txBody>
      </p:sp>
      <p:sp>
        <p:nvSpPr>
          <p:cNvPr id="6" name="矩形 5"/>
          <p:cNvSpPr/>
          <p:nvPr/>
        </p:nvSpPr>
        <p:spPr>
          <a:xfrm>
            <a:off x="375979" y="6370579"/>
            <a:ext cx="6096000" cy="313932"/>
          </a:xfrm>
          <a:prstGeom prst="rect">
            <a:avLst/>
          </a:prstGeom>
        </p:spPr>
        <p:txBody>
          <a:bodyPr>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lang="zh-CN" altLang="en-US"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数据来源</a:t>
            </a:r>
            <a:r>
              <a:rPr kumimoji="0" lang="zh-CN" altLang="zh-CN" sz="1200" b="0" i="0" u="none" strike="noStrike" kern="100" cap="none" spc="0" normalizeH="0" baseline="0" noProof="0" dirty="0" smtClean="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a:t>
            </a:r>
            <a:r>
              <a:rPr lang="zh-CN" altLang="en-US"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周大生</a:t>
            </a:r>
            <a:r>
              <a:rPr lang="en-US" altLang="zh-CN"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a:t>
            </a:r>
            <a:r>
              <a:rPr lang="zh-CN" altLang="en-US"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潮宏基珠宝</a:t>
            </a:r>
            <a:r>
              <a:rPr lang="en-US" altLang="zh-CN"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a:t>
            </a:r>
            <a:r>
              <a:rPr lang="zh-CN" altLang="en-US"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曼卡龙</a:t>
            </a:r>
            <a:r>
              <a:rPr lang="en-US" altLang="zh-CN"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a:t>
            </a:r>
            <a:r>
              <a:rPr lang="zh-CN" altLang="en-US"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老庙黄金公众号</a:t>
            </a:r>
            <a:endParaRPr kumimoji="0" lang="zh-CN" altLang="zh-CN"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1200103304"/>
              </p:ext>
            </p:extLst>
          </p:nvPr>
        </p:nvGraphicFramePr>
        <p:xfrm>
          <a:off x="238415" y="2623313"/>
          <a:ext cx="3335772" cy="322820"/>
        </p:xfrm>
        <a:graphic>
          <a:graphicData uri="http://schemas.openxmlformats.org/drawingml/2006/table">
            <a:tbl>
              <a:tblPr firstRow="1" bandRow="1">
                <a:tableStyleId>{5C22544A-7EE6-4342-B048-85BDC9FD1C3A}</a:tableStyleId>
              </a:tblPr>
              <a:tblGrid>
                <a:gridCol w="3335772">
                  <a:extLst>
                    <a:ext uri="{9D8B030D-6E8A-4147-A177-3AD203B41FA5}">
                      <a16:colId xmlns:a16="http://schemas.microsoft.com/office/drawing/2014/main" val="20000"/>
                    </a:ext>
                  </a:extLst>
                </a:gridCol>
              </a:tblGrid>
              <a:tr h="241481">
                <a:tc>
                  <a:txBody>
                    <a:bodyPr/>
                    <a:lstStyle/>
                    <a:p>
                      <a:pPr>
                        <a:lnSpc>
                          <a:spcPct val="120000"/>
                        </a:lnSpc>
                        <a:spcBef>
                          <a:spcPts val="0"/>
                        </a:spcBef>
                        <a:spcAft>
                          <a:spcPts val="0"/>
                        </a:spcAft>
                      </a:pPr>
                      <a:r>
                        <a:rPr lang="zh-CN" altLang="en-US" sz="1100" b="0" kern="1200" dirty="0" smtClean="0">
                          <a:solidFill>
                            <a:schemeClr val="tx1"/>
                          </a:solidFill>
                          <a:latin typeface="楷体" panose="02010609060101010101" pitchFamily="49" charset="-122"/>
                          <a:ea typeface="楷体" panose="02010609060101010101" pitchFamily="49" charset="-122"/>
                          <a:cs typeface="+mn-cs"/>
                        </a:rPr>
                        <a:t>周大生深耕国际艺术</a:t>
                      </a:r>
                      <a:r>
                        <a:rPr lang="en-US" altLang="zh-CN" sz="1100" b="0" kern="1200" dirty="0" smtClean="0">
                          <a:solidFill>
                            <a:schemeClr val="tx1"/>
                          </a:solidFill>
                          <a:latin typeface="楷体" panose="02010609060101010101" pitchFamily="49" charset="-122"/>
                          <a:ea typeface="楷体" panose="02010609060101010101" pitchFamily="49" charset="-122"/>
                          <a:cs typeface="+mn-cs"/>
                        </a:rPr>
                        <a:t>IP</a:t>
                      </a:r>
                      <a:endParaRPr lang="zh-CN" altLang="en-US" sz="1100" b="0" kern="1200" dirty="0">
                        <a:solidFill>
                          <a:schemeClr val="tx1"/>
                        </a:solidFill>
                        <a:latin typeface="楷体" panose="02010609060101010101" pitchFamily="49" charset="-122"/>
                        <a:ea typeface="楷体" panose="02010609060101010101" pitchFamily="49" charset="-122"/>
                        <a:cs typeface="+mn-cs"/>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2703421123"/>
              </p:ext>
            </p:extLst>
          </p:nvPr>
        </p:nvGraphicFramePr>
        <p:xfrm>
          <a:off x="3680203" y="2623313"/>
          <a:ext cx="4287692" cy="322820"/>
        </p:xfrm>
        <a:graphic>
          <a:graphicData uri="http://schemas.openxmlformats.org/drawingml/2006/table">
            <a:tbl>
              <a:tblPr firstRow="1" bandRow="1">
                <a:tableStyleId>{5C22544A-7EE6-4342-B048-85BDC9FD1C3A}</a:tableStyleId>
              </a:tblPr>
              <a:tblGrid>
                <a:gridCol w="4287692">
                  <a:extLst>
                    <a:ext uri="{9D8B030D-6E8A-4147-A177-3AD203B41FA5}">
                      <a16:colId xmlns:a16="http://schemas.microsoft.com/office/drawing/2014/main" val="20000"/>
                    </a:ext>
                  </a:extLst>
                </a:gridCol>
              </a:tblGrid>
              <a:tr h="241481">
                <a:tc>
                  <a:txBody>
                    <a:bodyPr/>
                    <a:lstStyle/>
                    <a:p>
                      <a:pPr>
                        <a:lnSpc>
                          <a:spcPct val="120000"/>
                        </a:lnSpc>
                        <a:spcBef>
                          <a:spcPts val="0"/>
                        </a:spcBef>
                        <a:spcAft>
                          <a:spcPts val="0"/>
                        </a:spcAft>
                      </a:pPr>
                      <a:r>
                        <a:rPr lang="zh-CN" altLang="en-US" sz="1100" b="0" kern="1200" dirty="0" smtClean="0">
                          <a:solidFill>
                            <a:schemeClr val="tx1"/>
                          </a:solidFill>
                          <a:latin typeface="楷体" panose="02010609060101010101" pitchFamily="49" charset="-122"/>
                          <a:ea typeface="楷体" panose="02010609060101010101" pitchFamily="49" charset="-122"/>
                          <a:cs typeface="+mn-cs"/>
                        </a:rPr>
                        <a:t>潮宏基深耕卡通</a:t>
                      </a:r>
                      <a:r>
                        <a:rPr lang="en-US" altLang="zh-CN" sz="1100" b="0" kern="1200" dirty="0" smtClean="0">
                          <a:solidFill>
                            <a:schemeClr val="tx1"/>
                          </a:solidFill>
                          <a:latin typeface="楷体" panose="02010609060101010101" pitchFamily="49" charset="-122"/>
                          <a:ea typeface="楷体" panose="02010609060101010101" pitchFamily="49" charset="-122"/>
                          <a:cs typeface="+mn-cs"/>
                        </a:rPr>
                        <a:t>IP</a:t>
                      </a:r>
                      <a:endParaRPr lang="zh-CN" altLang="en-US" sz="1100" b="0" dirty="0">
                        <a:solidFill>
                          <a:schemeClr val="tx1"/>
                        </a:solidFill>
                        <a:latin typeface="楷体" panose="02010609060101010101" pitchFamily="49" charset="-122"/>
                        <a:ea typeface="楷体" panose="02010609060101010101" pitchFamily="49" charset="-122"/>
                        <a:sym typeface="+mn-ea"/>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4" name="图片 13"/>
          <p:cNvPicPr>
            <a:picLocks noChangeAspect="1"/>
          </p:cNvPicPr>
          <p:nvPr/>
        </p:nvPicPr>
        <p:blipFill>
          <a:blip r:embed="rId2"/>
          <a:stretch>
            <a:fillRect/>
          </a:stretch>
        </p:blipFill>
        <p:spPr>
          <a:xfrm>
            <a:off x="238415" y="3056195"/>
            <a:ext cx="1661801" cy="2877037"/>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1911865" y="3062201"/>
            <a:ext cx="1662322" cy="2871031"/>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0202" y="3084895"/>
            <a:ext cx="2144265" cy="285790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467" y="3075328"/>
            <a:ext cx="2143428" cy="2857904"/>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8776" y="3077561"/>
            <a:ext cx="1914887" cy="2865238"/>
          </a:xfrm>
          <a:prstGeom prst="rect">
            <a:avLst/>
          </a:prstGeom>
        </p:spPr>
      </p:pic>
      <p:graphicFrame>
        <p:nvGraphicFramePr>
          <p:cNvPr id="21" name="表格 20"/>
          <p:cNvGraphicFramePr>
            <a:graphicFrameLocks noGrp="1"/>
          </p:cNvGraphicFramePr>
          <p:nvPr>
            <p:extLst>
              <p:ext uri="{D42A27DB-BD31-4B8C-83A1-F6EECF244321}">
                <p14:modId xmlns:p14="http://schemas.microsoft.com/office/powerpoint/2010/main" val="4197592638"/>
              </p:ext>
            </p:extLst>
          </p:nvPr>
        </p:nvGraphicFramePr>
        <p:xfrm>
          <a:off x="8073911" y="2636679"/>
          <a:ext cx="3955729" cy="322820"/>
        </p:xfrm>
        <a:graphic>
          <a:graphicData uri="http://schemas.openxmlformats.org/drawingml/2006/table">
            <a:tbl>
              <a:tblPr firstRow="1" bandRow="1">
                <a:tableStyleId>{5C22544A-7EE6-4342-B048-85BDC9FD1C3A}</a:tableStyleId>
              </a:tblPr>
              <a:tblGrid>
                <a:gridCol w="3955729">
                  <a:extLst>
                    <a:ext uri="{9D8B030D-6E8A-4147-A177-3AD203B41FA5}">
                      <a16:colId xmlns:a16="http://schemas.microsoft.com/office/drawing/2014/main" val="20000"/>
                    </a:ext>
                  </a:extLst>
                </a:gridCol>
              </a:tblGrid>
              <a:tr h="241481">
                <a:tc>
                  <a:txBody>
                    <a:bodyPr/>
                    <a:lstStyle/>
                    <a:p>
                      <a:pPr>
                        <a:lnSpc>
                          <a:spcPct val="120000"/>
                        </a:lnSpc>
                        <a:spcBef>
                          <a:spcPts val="0"/>
                        </a:spcBef>
                        <a:spcAft>
                          <a:spcPts val="0"/>
                        </a:spcAft>
                      </a:pPr>
                      <a:r>
                        <a:rPr lang="zh-CN" altLang="en-US" sz="1100" b="0" kern="1200" dirty="0" smtClean="0">
                          <a:solidFill>
                            <a:schemeClr val="tx1"/>
                          </a:solidFill>
                          <a:latin typeface="楷体" panose="02010609060101010101" pitchFamily="49" charset="-122"/>
                          <a:ea typeface="楷体" panose="02010609060101010101" pitchFamily="49" charset="-122"/>
                          <a:cs typeface="+mn-cs"/>
                        </a:rPr>
                        <a:t>曼卡龙、老庙与热门影视动画</a:t>
                      </a:r>
                      <a:r>
                        <a:rPr lang="en-US" altLang="zh-CN" sz="1100" b="0" kern="1200" dirty="0" smtClean="0">
                          <a:solidFill>
                            <a:schemeClr val="tx1"/>
                          </a:solidFill>
                          <a:latin typeface="楷体" panose="02010609060101010101" pitchFamily="49" charset="-122"/>
                          <a:ea typeface="楷体" panose="02010609060101010101" pitchFamily="49" charset="-122"/>
                          <a:cs typeface="+mn-cs"/>
                        </a:rPr>
                        <a:t>IP</a:t>
                      </a:r>
                      <a:r>
                        <a:rPr lang="zh-CN" altLang="en-US" sz="1100" b="0" kern="1200" dirty="0" smtClean="0">
                          <a:solidFill>
                            <a:schemeClr val="tx1"/>
                          </a:solidFill>
                          <a:latin typeface="楷体" panose="02010609060101010101" pitchFamily="49" charset="-122"/>
                          <a:ea typeface="楷体" panose="02010609060101010101" pitchFamily="49" charset="-122"/>
                          <a:cs typeface="+mn-cs"/>
                        </a:rPr>
                        <a:t>联名</a:t>
                      </a:r>
                      <a:endParaRPr lang="zh-CN" altLang="en-US" sz="1100" b="0" kern="1200" dirty="0">
                        <a:solidFill>
                          <a:schemeClr val="tx1"/>
                        </a:solidFill>
                        <a:latin typeface="楷体" panose="02010609060101010101" pitchFamily="49" charset="-122"/>
                        <a:ea typeface="楷体" panose="02010609060101010101" pitchFamily="49" charset="-122"/>
                        <a:cs typeface="+mn-cs"/>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2" name="图片 21"/>
          <p:cNvPicPr>
            <a:picLocks noChangeAspect="1"/>
          </p:cNvPicPr>
          <p:nvPr/>
        </p:nvPicPr>
        <p:blipFill>
          <a:blip r:embed="rId7"/>
          <a:stretch>
            <a:fillRect/>
          </a:stretch>
        </p:blipFill>
        <p:spPr>
          <a:xfrm>
            <a:off x="9993663" y="3077562"/>
            <a:ext cx="2035977" cy="2865238"/>
          </a:xfrm>
          <a:prstGeom prst="rect">
            <a:avLst/>
          </a:prstGeom>
        </p:spPr>
      </p:pic>
    </p:spTree>
    <p:extLst>
      <p:ext uri="{BB962C8B-B14F-4D97-AF65-F5344CB8AC3E}">
        <p14:creationId xmlns:p14="http://schemas.microsoft.com/office/powerpoint/2010/main" val="2118004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新消费品牌的核心能力：全链路营销</a:t>
            </a:r>
            <a:endParaRPr kumimoji="1" lang="zh-CN" altLang="en-US" dirty="0"/>
          </a:p>
        </p:txBody>
      </p:sp>
      <p:sp>
        <p:nvSpPr>
          <p:cNvPr id="3" name="内容占位符 2"/>
          <p:cNvSpPr>
            <a:spLocks noGrp="1"/>
          </p:cNvSpPr>
          <p:nvPr>
            <p:ph idx="1"/>
          </p:nvPr>
        </p:nvSpPr>
        <p:spPr>
          <a:xfrm>
            <a:off x="375979" y="993911"/>
            <a:ext cx="11262060" cy="1865509"/>
          </a:xfrm>
        </p:spPr>
        <p:txBody>
          <a:bodyPr>
            <a:normAutofit/>
          </a:bodyPr>
          <a:lstStyle/>
          <a:p>
            <a:pPr lvl="0" algn="just">
              <a:spcAft>
                <a:spcPts val="600"/>
              </a:spcAft>
              <a:buFont typeface="Wingdings" panose="05000000000000000000" pitchFamily="2" charset="2"/>
              <a:buChar char="Ø"/>
              <a:tabLst>
                <a:tab pos="457200" algn="l"/>
              </a:tabLst>
            </a:pPr>
            <a:r>
              <a:rPr lang="zh-CN" altLang="en-US" b="1" kern="100" dirty="0">
                <a:cs typeface="Times New Roman" panose="02020603050405020304" pitchFamily="18" charset="0"/>
              </a:rPr>
              <a:t>线</a:t>
            </a:r>
            <a:r>
              <a:rPr lang="zh-CN" altLang="en-US" b="1" kern="100" dirty="0" smtClean="0">
                <a:cs typeface="Times New Roman" panose="02020603050405020304" pitchFamily="18" charset="0"/>
              </a:rPr>
              <a:t>下定调，创新</a:t>
            </a:r>
            <a:r>
              <a:rPr lang="zh-CN" altLang="en-US" b="1" kern="100" dirty="0">
                <a:cs typeface="Times New Roman" panose="02020603050405020304" pitchFamily="18" charset="0"/>
              </a:rPr>
              <a:t>零售</a:t>
            </a:r>
            <a:r>
              <a:rPr lang="zh-CN" altLang="en-US" b="1" kern="100" dirty="0" smtClean="0">
                <a:cs typeface="Times New Roman" panose="02020603050405020304" pitchFamily="18" charset="0"/>
              </a:rPr>
              <a:t>体验</a:t>
            </a:r>
            <a:r>
              <a:rPr lang="zh-CN" altLang="en-US" b="1" kern="100" dirty="0">
                <a:cs typeface="Times New Roman" panose="02020603050405020304" pitchFamily="18" charset="0"/>
              </a:rPr>
              <a:t>：</a:t>
            </a:r>
            <a:endParaRPr lang="en-US" altLang="zh-CN" b="1" kern="100" dirty="0">
              <a:cs typeface="Times New Roman" panose="02020603050405020304" pitchFamily="18" charset="0"/>
            </a:endParaRPr>
          </a:p>
          <a:p>
            <a:pPr lvl="0" algn="just">
              <a:spcAft>
                <a:spcPts val="600"/>
              </a:spcAft>
              <a:buFont typeface="Arial" panose="020B0604020202020204" pitchFamily="34" charset="0"/>
              <a:buChar char="•"/>
              <a:tabLst>
                <a:tab pos="457200" algn="l"/>
              </a:tabLst>
            </a:pPr>
            <a:r>
              <a:rPr lang="zh-CN" altLang="en-US" u="sng" kern="100" dirty="0" smtClean="0">
                <a:cs typeface="Times New Roman" panose="02020603050405020304" pitchFamily="18" charset="0"/>
              </a:rPr>
              <a:t>塑造</a:t>
            </a:r>
            <a:r>
              <a:rPr lang="zh-CN" altLang="en-US" u="sng" kern="100" dirty="0">
                <a:cs typeface="Times New Roman" panose="02020603050405020304" pitchFamily="18" charset="0"/>
              </a:rPr>
              <a:t>独特的门店形象和品牌氛围</a:t>
            </a:r>
            <a:r>
              <a:rPr lang="zh-CN" altLang="en-US" kern="100" dirty="0">
                <a:cs typeface="Times New Roman" panose="02020603050405020304" pitchFamily="18" charset="0"/>
              </a:rPr>
              <a:t>，如老铺在门店用文房、书房和茶室场景做情景化内部装饰，营造出一种高端、典雅的购物氛围，与品牌定位相得益彰；潮宏基推出非遗花丝概念店，将中国非遗花丝工艺中经典的「枣花锦」作为主元素，平铺在门店中，呈现具有中式风格的门店空间，加深与花丝工艺绑定。</a:t>
            </a:r>
          </a:p>
          <a:p>
            <a:pPr lvl="0" algn="just">
              <a:spcAft>
                <a:spcPts val="600"/>
              </a:spcAft>
              <a:buFont typeface="Arial" panose="020B0604020202020204" pitchFamily="34" charset="0"/>
              <a:buChar char="•"/>
              <a:tabLst>
                <a:tab pos="457200" algn="l"/>
              </a:tabLst>
            </a:pPr>
            <a:r>
              <a:rPr lang="zh-CN" altLang="en-US" u="sng" kern="100" dirty="0" smtClean="0">
                <a:cs typeface="Times New Roman" panose="02020603050405020304" pitchFamily="18" charset="0"/>
              </a:rPr>
              <a:t>贴心</a:t>
            </a:r>
            <a:r>
              <a:rPr lang="zh-CN" altLang="en-US" u="sng" kern="100" dirty="0">
                <a:cs typeface="Times New Roman" panose="02020603050405020304" pitchFamily="18" charset="0"/>
              </a:rPr>
              <a:t>的员工服务</a:t>
            </a:r>
            <a:r>
              <a:rPr lang="zh-CN" altLang="en-US" kern="100" dirty="0">
                <a:cs typeface="Times New Roman" panose="02020603050405020304" pitchFamily="18" charset="0"/>
              </a:rPr>
              <a:t>，如老铺的一对一服务模式，潮宏基引领的串珠编绳服务等。</a:t>
            </a:r>
            <a:endParaRPr lang="en-US" altLang="zh-CN" kern="100" dirty="0" smtClean="0">
              <a:cs typeface="Times New Roman" panose="02020603050405020304" pitchFamily="18" charset="0"/>
            </a:endParaRPr>
          </a:p>
        </p:txBody>
      </p:sp>
      <p:sp>
        <p:nvSpPr>
          <p:cNvPr id="4" name="灯片编号占位符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楷体" panose="02010609060101010101" pitchFamily="49" charset="-122"/>
                <a:cs typeface="+mn-cs"/>
              </a:rPr>
              <a:t>8</a:t>
            </a:fld>
            <a:endParaRPr kumimoji="1" lang="zh-CN" altLang="en-US" sz="1200" b="0" i="0" u="none" strike="noStrike" kern="1200" cap="none" spc="0" normalizeH="0" baseline="0" noProof="0" dirty="0">
              <a:ln>
                <a:noFill/>
              </a:ln>
              <a:solidFill>
                <a:srgbClr val="605E5D"/>
              </a:solidFill>
              <a:effectLst/>
              <a:uLnTx/>
              <a:uFillTx/>
              <a:latin typeface="楷体" panose="02010609060101010101" pitchFamily="49" charset="-122"/>
              <a:ea typeface="楷体" panose="02010609060101010101" pitchFamily="49" charset="-122"/>
              <a:cs typeface="+mn-cs"/>
            </a:endParaRPr>
          </a:p>
        </p:txBody>
      </p:sp>
      <p:sp>
        <p:nvSpPr>
          <p:cNvPr id="6" name="矩形 5"/>
          <p:cNvSpPr/>
          <p:nvPr/>
        </p:nvSpPr>
        <p:spPr>
          <a:xfrm>
            <a:off x="375979" y="6370579"/>
            <a:ext cx="6096000" cy="313932"/>
          </a:xfrm>
          <a:prstGeom prst="rect">
            <a:avLst/>
          </a:prstGeom>
        </p:spPr>
        <p:txBody>
          <a:bodyPr>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lang="zh-CN" altLang="en-US" sz="1200" kern="100" dirty="0">
                <a:solidFill>
                  <a:srgbClr val="727373"/>
                </a:solidFill>
                <a:latin typeface="Calibri" panose="020F0502020204030204" pitchFamily="34" charset="0"/>
                <a:ea typeface="楷体" panose="02010609060101010101" pitchFamily="49" charset="-122"/>
                <a:cs typeface="微软雅黑" panose="020B0503020204020204" pitchFamily="34" charset="-122"/>
              </a:rPr>
              <a:t>数据来源</a:t>
            </a:r>
            <a:r>
              <a:rPr kumimoji="0" lang="zh-CN" altLang="zh-CN" sz="1200" b="0" i="0" u="none" strike="noStrike" kern="100" cap="none" spc="0" normalizeH="0" baseline="0" noProof="0" dirty="0" smtClean="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a:t>
            </a:r>
            <a:r>
              <a:rPr lang="zh-CN" altLang="en-US" sz="1200" kern="100" noProof="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老铺黄金</a:t>
            </a:r>
            <a:r>
              <a:rPr lang="en-US" altLang="zh-CN" sz="1200" kern="100" noProof="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a:t>
            </a:r>
            <a:r>
              <a:rPr lang="zh-CN" altLang="en-US" sz="1200" kern="100" noProof="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潮宏基珠宝公众号，小红书</a:t>
            </a:r>
            <a:endParaRPr kumimoji="0" lang="zh-CN" altLang="zh-CN"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2526770265"/>
              </p:ext>
            </p:extLst>
          </p:nvPr>
        </p:nvGraphicFramePr>
        <p:xfrm>
          <a:off x="375979" y="2857244"/>
          <a:ext cx="8460593" cy="322820"/>
        </p:xfrm>
        <a:graphic>
          <a:graphicData uri="http://schemas.openxmlformats.org/drawingml/2006/table">
            <a:tbl>
              <a:tblPr firstRow="1" bandRow="1">
                <a:tableStyleId>{5C22544A-7EE6-4342-B048-85BDC9FD1C3A}</a:tableStyleId>
              </a:tblPr>
              <a:tblGrid>
                <a:gridCol w="8460593">
                  <a:extLst>
                    <a:ext uri="{9D8B030D-6E8A-4147-A177-3AD203B41FA5}">
                      <a16:colId xmlns:a16="http://schemas.microsoft.com/office/drawing/2014/main" val="20000"/>
                    </a:ext>
                  </a:extLst>
                </a:gridCol>
              </a:tblGrid>
              <a:tr h="241481">
                <a:tc>
                  <a:txBody>
                    <a:bodyPr/>
                    <a:lstStyle/>
                    <a:p>
                      <a:pPr>
                        <a:lnSpc>
                          <a:spcPct val="120000"/>
                        </a:lnSpc>
                        <a:spcBef>
                          <a:spcPts val="0"/>
                        </a:spcBef>
                        <a:spcAft>
                          <a:spcPts val="0"/>
                        </a:spcAft>
                      </a:pPr>
                      <a:r>
                        <a:rPr lang="zh-CN" altLang="en-US" sz="1100" b="0" kern="1200" dirty="0" smtClean="0">
                          <a:solidFill>
                            <a:schemeClr val="tx1"/>
                          </a:solidFill>
                          <a:latin typeface="楷体" panose="02010609060101010101" pitchFamily="49" charset="-122"/>
                          <a:ea typeface="楷体" panose="02010609060101010101" pitchFamily="49" charset="-122"/>
                          <a:cs typeface="+mn-cs"/>
                        </a:rPr>
                        <a:t>老铺黄金、潮宏基独特的门店形象</a:t>
                      </a:r>
                      <a:endParaRPr lang="zh-CN" altLang="en-US" sz="1100" b="0" kern="1200" dirty="0">
                        <a:solidFill>
                          <a:schemeClr val="tx1"/>
                        </a:solidFill>
                        <a:latin typeface="楷体" panose="02010609060101010101" pitchFamily="49" charset="-122"/>
                        <a:ea typeface="楷体" panose="02010609060101010101" pitchFamily="49" charset="-122"/>
                        <a:cs typeface="+mn-cs"/>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1865465132"/>
              </p:ext>
            </p:extLst>
          </p:nvPr>
        </p:nvGraphicFramePr>
        <p:xfrm>
          <a:off x="9170726" y="2862351"/>
          <a:ext cx="2487873" cy="322820"/>
        </p:xfrm>
        <a:graphic>
          <a:graphicData uri="http://schemas.openxmlformats.org/drawingml/2006/table">
            <a:tbl>
              <a:tblPr firstRow="1" bandRow="1">
                <a:tableStyleId>{5C22544A-7EE6-4342-B048-85BDC9FD1C3A}</a:tableStyleId>
              </a:tblPr>
              <a:tblGrid>
                <a:gridCol w="2487873">
                  <a:extLst>
                    <a:ext uri="{9D8B030D-6E8A-4147-A177-3AD203B41FA5}">
                      <a16:colId xmlns:a16="http://schemas.microsoft.com/office/drawing/2014/main" val="20000"/>
                    </a:ext>
                  </a:extLst>
                </a:gridCol>
              </a:tblGrid>
              <a:tr h="241481">
                <a:tc>
                  <a:txBody>
                    <a:bodyPr/>
                    <a:lstStyle/>
                    <a:p>
                      <a:pPr>
                        <a:lnSpc>
                          <a:spcPct val="120000"/>
                        </a:lnSpc>
                        <a:spcBef>
                          <a:spcPts val="0"/>
                        </a:spcBef>
                        <a:spcAft>
                          <a:spcPts val="0"/>
                        </a:spcAft>
                      </a:pPr>
                      <a:r>
                        <a:rPr lang="zh-CN" altLang="en-US" sz="1100" b="0" kern="1200" dirty="0" smtClean="0">
                          <a:solidFill>
                            <a:schemeClr val="tx1"/>
                          </a:solidFill>
                          <a:latin typeface="楷体" panose="02010609060101010101" pitchFamily="49" charset="-122"/>
                          <a:ea typeface="楷体" panose="02010609060101010101" pitchFamily="49" charset="-122"/>
                          <a:cs typeface="+mn-cs"/>
                        </a:rPr>
                        <a:t>潮宏基线下串珠编绳服务</a:t>
                      </a:r>
                      <a:endParaRPr lang="zh-CN" altLang="en-US" sz="1100" b="0" kern="1200" dirty="0">
                        <a:solidFill>
                          <a:schemeClr val="tx1"/>
                        </a:solidFill>
                        <a:latin typeface="楷体" panose="02010609060101010101" pitchFamily="49" charset="-122"/>
                        <a:ea typeface="楷体" panose="02010609060101010101" pitchFamily="49" charset="-122"/>
                        <a:cs typeface="+mn-cs"/>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979" y="3455495"/>
            <a:ext cx="3795666" cy="2581981"/>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0726" y="3260759"/>
            <a:ext cx="2467313" cy="3289750"/>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9257" y="3455495"/>
            <a:ext cx="4587315" cy="2576781"/>
          </a:xfrm>
          <a:prstGeom prst="rect">
            <a:avLst/>
          </a:prstGeom>
        </p:spPr>
      </p:pic>
    </p:spTree>
    <p:extLst>
      <p:ext uri="{BB962C8B-B14F-4D97-AF65-F5344CB8AC3E}">
        <p14:creationId xmlns:p14="http://schemas.microsoft.com/office/powerpoint/2010/main" val="2400361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新消费品牌的核心能力：全链路营销</a:t>
            </a:r>
            <a:endParaRPr kumimoji="1" lang="zh-CN" altLang="en-US" dirty="0"/>
          </a:p>
        </p:txBody>
      </p:sp>
      <p:sp>
        <p:nvSpPr>
          <p:cNvPr id="3" name="内容占位符 2"/>
          <p:cNvSpPr>
            <a:spLocks noGrp="1"/>
          </p:cNvSpPr>
          <p:nvPr>
            <p:ph idx="1"/>
          </p:nvPr>
        </p:nvSpPr>
        <p:spPr>
          <a:xfrm>
            <a:off x="375979" y="993912"/>
            <a:ext cx="11290504" cy="1512806"/>
          </a:xfrm>
        </p:spPr>
        <p:txBody>
          <a:bodyPr>
            <a:normAutofit/>
          </a:bodyPr>
          <a:lstStyle/>
          <a:p>
            <a:pPr lvl="0" algn="just">
              <a:spcAft>
                <a:spcPts val="600"/>
              </a:spcAft>
              <a:buFont typeface="Wingdings" panose="05000000000000000000" pitchFamily="2" charset="2"/>
              <a:buChar char="Ø"/>
              <a:tabLst>
                <a:tab pos="457200" algn="l"/>
              </a:tabLst>
            </a:pPr>
            <a:r>
              <a:rPr lang="zh-CN" altLang="en-US" b="1" kern="100" dirty="0" smtClean="0">
                <a:cs typeface="Times New Roman" panose="02020603050405020304" pitchFamily="18" charset="0"/>
              </a:rPr>
              <a:t>线上种草，构建自有渠道：</a:t>
            </a:r>
            <a:endParaRPr lang="en-US" altLang="zh-CN" b="1" kern="100" dirty="0" smtClean="0">
              <a:cs typeface="Times New Roman" panose="02020603050405020304" pitchFamily="18" charset="0"/>
            </a:endParaRPr>
          </a:p>
          <a:p>
            <a:pPr lvl="0" algn="just">
              <a:spcAft>
                <a:spcPts val="600"/>
              </a:spcAft>
              <a:buFont typeface="Arial" panose="020B0604020202020204" pitchFamily="34" charset="0"/>
              <a:buChar char="•"/>
              <a:tabLst>
                <a:tab pos="457200" algn="l"/>
              </a:tabLst>
            </a:pPr>
            <a:r>
              <a:rPr lang="zh-CN" altLang="en-US" u="sng" kern="100" dirty="0" smtClean="0">
                <a:cs typeface="Times New Roman" panose="02020603050405020304" pitchFamily="18" charset="0"/>
              </a:rPr>
              <a:t>借助自媒体平台（如小红书、抖音、微信短视频等）增加产品曝光度并引流</a:t>
            </a:r>
            <a:r>
              <a:rPr lang="zh-CN" altLang="en-US" kern="100" dirty="0" smtClean="0">
                <a:cs typeface="Times New Roman" panose="02020603050405020304" pitchFamily="18" charset="0"/>
              </a:rPr>
              <a:t>，以潮宏基的“双</a:t>
            </a:r>
            <a:r>
              <a:rPr lang="en-US" altLang="zh-CN" kern="100" dirty="0" smtClean="0">
                <a:cs typeface="Times New Roman" panose="02020603050405020304" pitchFamily="18" charset="0"/>
              </a:rPr>
              <a:t>K</a:t>
            </a:r>
            <a:r>
              <a:rPr lang="zh-CN" altLang="en-US" kern="100" dirty="0" smtClean="0">
                <a:cs typeface="Times New Roman" panose="02020603050405020304" pitchFamily="18" charset="0"/>
              </a:rPr>
              <a:t>”种草模式为</a:t>
            </a:r>
            <a:r>
              <a:rPr lang="zh-CN" altLang="en-US" kern="100" dirty="0">
                <a:cs typeface="Times New Roman" panose="02020603050405020304" pitchFamily="18" charset="0"/>
              </a:rPr>
              <a:t>例，即在传统的</a:t>
            </a:r>
            <a:r>
              <a:rPr lang="en-US" altLang="zh-CN" kern="100" dirty="0">
                <a:cs typeface="Times New Roman" panose="02020603050405020304" pitchFamily="18" charset="0"/>
              </a:rPr>
              <a:t>KOL</a:t>
            </a:r>
            <a:r>
              <a:rPr lang="zh-CN" altLang="en-US" kern="100" dirty="0">
                <a:cs typeface="Times New Roman" panose="02020603050405020304" pitchFamily="18" charset="0"/>
              </a:rPr>
              <a:t>种草基础上，增设</a:t>
            </a:r>
            <a:r>
              <a:rPr lang="en-US" altLang="zh-CN" kern="100" dirty="0">
                <a:cs typeface="Times New Roman" panose="02020603050405020304" pitchFamily="18" charset="0"/>
              </a:rPr>
              <a:t>KOS</a:t>
            </a:r>
            <a:r>
              <a:rPr lang="zh-CN" altLang="en-US" kern="100" dirty="0">
                <a:cs typeface="Times New Roman" panose="02020603050405020304" pitchFamily="18" charset="0"/>
              </a:rPr>
              <a:t>营销模式，让员工成为种草博主，一方面，利用</a:t>
            </a:r>
            <a:r>
              <a:rPr lang="en-US" altLang="zh-CN" kern="100" dirty="0">
                <a:cs typeface="Times New Roman" panose="02020603050405020304" pitchFamily="18" charset="0"/>
              </a:rPr>
              <a:t>KOS</a:t>
            </a:r>
            <a:r>
              <a:rPr lang="zh-CN" altLang="en-US" kern="100" dirty="0">
                <a:cs typeface="Times New Roman" panose="02020603050405020304" pitchFamily="18" charset="0"/>
              </a:rPr>
              <a:t>的专业知识、品牌背书，为用户提供有效种草，突破了有声量无销量的难题；另一方面，通过在小红书上与用户的“对话”，找准主推品和卖点，实现营销效果最大化</a:t>
            </a:r>
            <a:r>
              <a:rPr lang="zh-CN" altLang="en-US" kern="100" dirty="0" smtClean="0">
                <a:cs typeface="Times New Roman" panose="02020603050405020304" pitchFamily="18" charset="0"/>
              </a:rPr>
              <a:t>。</a:t>
            </a:r>
            <a:endParaRPr lang="en-US" altLang="zh-CN" kern="100" dirty="0" smtClean="0">
              <a:cs typeface="Times New Roman" panose="02020603050405020304" pitchFamily="18" charset="0"/>
            </a:endParaRPr>
          </a:p>
          <a:p>
            <a:pPr lvl="0" algn="just">
              <a:spcAft>
                <a:spcPts val="600"/>
              </a:spcAft>
              <a:buFont typeface="Arial" panose="020B0604020202020204" pitchFamily="34" charset="0"/>
              <a:buChar char="•"/>
              <a:tabLst>
                <a:tab pos="457200" algn="l"/>
              </a:tabLst>
            </a:pPr>
            <a:r>
              <a:rPr lang="zh-CN" altLang="en-US" u="sng" kern="100" dirty="0" smtClean="0">
                <a:cs typeface="Times New Roman" panose="02020603050405020304" pitchFamily="18" charset="0"/>
              </a:rPr>
              <a:t>线上渠道全面布局，延伸门店销售的时间和空间</a:t>
            </a:r>
            <a:r>
              <a:rPr lang="zh-CN" altLang="en-US" kern="100" dirty="0" smtClean="0">
                <a:cs typeface="Times New Roman" panose="02020603050405020304" pitchFamily="18" charset="0"/>
              </a:rPr>
              <a:t>，包括电商平台旗舰店、品牌直播间、微信小程序等。</a:t>
            </a:r>
            <a:endParaRPr lang="en-US" altLang="zh-CN" kern="100" dirty="0" smtClean="0">
              <a:cs typeface="Times New Roman" panose="02020603050405020304" pitchFamily="18" charset="0"/>
            </a:endParaRPr>
          </a:p>
        </p:txBody>
      </p:sp>
      <p:sp>
        <p:nvSpPr>
          <p:cNvPr id="4" name="灯片编号占位符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FF3D5E9-4464-5442-9BA9-B0E07FC7B685}" type="slidenum">
              <a:rPr kumimoji="1" lang="zh-CN" altLang="en-US" sz="1200" b="0" i="0" u="none" strike="noStrike" kern="1200" cap="none" spc="0" normalizeH="0" baseline="0" noProof="0" smtClean="0">
                <a:ln>
                  <a:noFill/>
                </a:ln>
                <a:solidFill>
                  <a:srgbClr val="605E5D"/>
                </a:solidFill>
                <a:effectLst/>
                <a:uLnTx/>
                <a:uFillTx/>
                <a:latin typeface="楷体" panose="02010609060101010101" pitchFamily="49" charset="-122"/>
                <a:ea typeface="楷体" panose="02010609060101010101" pitchFamily="49" charset="-122"/>
                <a:cs typeface="+mn-cs"/>
              </a:rPr>
              <a:t>9</a:t>
            </a:fld>
            <a:endParaRPr kumimoji="1" lang="zh-CN" altLang="en-US" sz="1200" b="0" i="0" u="none" strike="noStrike" kern="1200" cap="none" spc="0" normalizeH="0" baseline="0" noProof="0" dirty="0">
              <a:ln>
                <a:noFill/>
              </a:ln>
              <a:solidFill>
                <a:srgbClr val="605E5D"/>
              </a:solidFill>
              <a:effectLst/>
              <a:uLnTx/>
              <a:uFillTx/>
              <a:latin typeface="楷体" panose="02010609060101010101" pitchFamily="49" charset="-122"/>
              <a:ea typeface="楷体" panose="02010609060101010101" pitchFamily="49" charset="-122"/>
              <a:cs typeface="+mn-cs"/>
            </a:endParaRPr>
          </a:p>
        </p:txBody>
      </p:sp>
      <p:sp>
        <p:nvSpPr>
          <p:cNvPr id="6" name="矩形 5"/>
          <p:cNvSpPr/>
          <p:nvPr/>
        </p:nvSpPr>
        <p:spPr>
          <a:xfrm>
            <a:off x="375979" y="6370579"/>
            <a:ext cx="6096000" cy="313932"/>
          </a:xfrm>
          <a:prstGeom prst="rect">
            <a:avLst/>
          </a:prstGeom>
        </p:spPr>
        <p:txBody>
          <a:bodyPr>
            <a:spAutoFit/>
          </a:bodyPr>
          <a:lstStyle/>
          <a:p>
            <a:pPr lvl="0">
              <a:lnSpc>
                <a:spcPct val="120000"/>
              </a:lnSpc>
              <a:spcBef>
                <a:spcPct val="0"/>
              </a:spcBef>
              <a:spcAft>
                <a:spcPct val="0"/>
              </a:spcAft>
              <a:defRPr/>
            </a:pPr>
            <a:r>
              <a:rPr lang="zh-CN" altLang="en-US"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数据来源</a:t>
            </a:r>
            <a:r>
              <a:rPr kumimoji="0" lang="zh-CN" altLang="zh-CN" sz="1200" b="0" i="0" u="none" strike="noStrike" kern="100" cap="none" spc="0" normalizeH="0" baseline="0" noProof="0" dirty="0" smtClean="0">
                <a:ln>
                  <a:noFill/>
                </a:ln>
                <a:solidFill>
                  <a:srgbClr val="727373"/>
                </a:solidFill>
                <a:effectLst/>
                <a:uLnTx/>
                <a:uFillTx/>
                <a:latin typeface="Calibri" panose="020F0502020204030204" pitchFamily="34" charset="0"/>
                <a:ea typeface="楷体" panose="02010609060101010101" pitchFamily="49" charset="-122"/>
                <a:cs typeface="微软雅黑" panose="020B0503020204020204" pitchFamily="34" charset="-122"/>
              </a:rPr>
              <a:t>：</a:t>
            </a:r>
            <a:r>
              <a:rPr lang="en-US" altLang="zh-CN" sz="1200" kern="100" dirty="0" err="1"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QuestMobile</a:t>
            </a:r>
            <a:r>
              <a:rPr lang="zh-CN" altLang="en-US" sz="1200" kern="100" dirty="0" smtClean="0">
                <a:solidFill>
                  <a:srgbClr val="727373"/>
                </a:solidFill>
                <a:latin typeface="Calibri" panose="020F0502020204030204" pitchFamily="34" charset="0"/>
                <a:ea typeface="楷体" panose="02010609060101010101" pitchFamily="49" charset="-122"/>
                <a:cs typeface="微软雅黑" panose="020B0503020204020204" pitchFamily="34" charset="-122"/>
              </a:rPr>
              <a:t>，小红书商业动态，小红书</a:t>
            </a:r>
            <a:endParaRPr lang="en-US" altLang="zh-CN" sz="1200" kern="100" dirty="0">
              <a:solidFill>
                <a:srgbClr val="727373"/>
              </a:solidFill>
              <a:latin typeface="Calibri" panose="020F0502020204030204" pitchFamily="34" charset="0"/>
              <a:ea typeface="楷体" panose="02010609060101010101" pitchFamily="49" charset="-122"/>
              <a:cs typeface="微软雅黑" panose="020B0503020204020204" pitchFamily="34" charset="-122"/>
            </a:endParaRPr>
          </a:p>
        </p:txBody>
      </p:sp>
      <p:graphicFrame>
        <p:nvGraphicFramePr>
          <p:cNvPr id="9" name="表格 8"/>
          <p:cNvGraphicFramePr>
            <a:graphicFrameLocks noGrp="1"/>
          </p:cNvGraphicFramePr>
          <p:nvPr>
            <p:extLst>
              <p:ext uri="{D42A27DB-BD31-4B8C-83A1-F6EECF244321}">
                <p14:modId xmlns:p14="http://schemas.microsoft.com/office/powerpoint/2010/main" val="3442269417"/>
              </p:ext>
            </p:extLst>
          </p:nvPr>
        </p:nvGraphicFramePr>
        <p:xfrm>
          <a:off x="375979" y="2646581"/>
          <a:ext cx="5380136" cy="322820"/>
        </p:xfrm>
        <a:graphic>
          <a:graphicData uri="http://schemas.openxmlformats.org/drawingml/2006/table">
            <a:tbl>
              <a:tblPr firstRow="1" bandRow="1">
                <a:tableStyleId>{5C22544A-7EE6-4342-B048-85BDC9FD1C3A}</a:tableStyleId>
              </a:tblPr>
              <a:tblGrid>
                <a:gridCol w="5380136">
                  <a:extLst>
                    <a:ext uri="{9D8B030D-6E8A-4147-A177-3AD203B41FA5}">
                      <a16:colId xmlns:a16="http://schemas.microsoft.com/office/drawing/2014/main" val="20000"/>
                    </a:ext>
                  </a:extLst>
                </a:gridCol>
              </a:tblGrid>
              <a:tr h="241481">
                <a:tc>
                  <a:txBody>
                    <a:bodyPr/>
                    <a:lstStyle/>
                    <a:p>
                      <a:pPr>
                        <a:lnSpc>
                          <a:spcPct val="120000"/>
                        </a:lnSpc>
                        <a:spcBef>
                          <a:spcPts val="0"/>
                        </a:spcBef>
                        <a:spcAft>
                          <a:spcPts val="0"/>
                        </a:spcAft>
                      </a:pPr>
                      <a:r>
                        <a:rPr lang="zh-CN" altLang="en-US" sz="1100" b="0" kern="1200" dirty="0" smtClean="0">
                          <a:solidFill>
                            <a:schemeClr val="tx1"/>
                          </a:solidFill>
                          <a:latin typeface="楷体" panose="02010609060101010101" pitchFamily="49" charset="-122"/>
                          <a:ea typeface="楷体" panose="02010609060101010101" pitchFamily="49" charset="-122"/>
                          <a:cs typeface="+mn-cs"/>
                        </a:rPr>
                        <a:t>潮宏基在小红书上的</a:t>
                      </a:r>
                      <a:r>
                        <a:rPr lang="en-US" altLang="zh-CN" sz="1100" b="0" kern="1200" dirty="0" smtClean="0">
                          <a:solidFill>
                            <a:schemeClr val="tx1"/>
                          </a:solidFill>
                          <a:latin typeface="楷体" panose="02010609060101010101" pitchFamily="49" charset="-122"/>
                          <a:ea typeface="楷体" panose="02010609060101010101" pitchFamily="49" charset="-122"/>
                          <a:cs typeface="+mn-cs"/>
                        </a:rPr>
                        <a:t>KOS</a:t>
                      </a:r>
                      <a:r>
                        <a:rPr lang="zh-CN" altLang="en-US" sz="1100" b="0" kern="1200" dirty="0" smtClean="0">
                          <a:solidFill>
                            <a:schemeClr val="tx1"/>
                          </a:solidFill>
                          <a:latin typeface="楷体" panose="02010609060101010101" pitchFamily="49" charset="-122"/>
                          <a:ea typeface="楷体" panose="02010609060101010101" pitchFamily="49" charset="-122"/>
                          <a:cs typeface="+mn-cs"/>
                        </a:rPr>
                        <a:t>营销</a:t>
                      </a:r>
                      <a:endParaRPr lang="zh-CN" altLang="en-US" sz="1100" b="0" kern="1200" dirty="0">
                        <a:solidFill>
                          <a:schemeClr val="tx1"/>
                        </a:solidFill>
                        <a:latin typeface="楷体" panose="02010609060101010101" pitchFamily="49" charset="-122"/>
                        <a:ea typeface="楷体" panose="02010609060101010101" pitchFamily="49" charset="-122"/>
                        <a:cs typeface="+mn-cs"/>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1759300792"/>
              </p:ext>
            </p:extLst>
          </p:nvPr>
        </p:nvGraphicFramePr>
        <p:xfrm>
          <a:off x="6078837" y="2646581"/>
          <a:ext cx="5587646" cy="322820"/>
        </p:xfrm>
        <a:graphic>
          <a:graphicData uri="http://schemas.openxmlformats.org/drawingml/2006/table">
            <a:tbl>
              <a:tblPr firstRow="1" bandRow="1">
                <a:tableStyleId>{5C22544A-7EE6-4342-B048-85BDC9FD1C3A}</a:tableStyleId>
              </a:tblPr>
              <a:tblGrid>
                <a:gridCol w="5587646">
                  <a:extLst>
                    <a:ext uri="{9D8B030D-6E8A-4147-A177-3AD203B41FA5}">
                      <a16:colId xmlns:a16="http://schemas.microsoft.com/office/drawing/2014/main" val="20000"/>
                    </a:ext>
                  </a:extLst>
                </a:gridCol>
              </a:tblGrid>
              <a:tr h="241481">
                <a:tc>
                  <a:txBody>
                    <a:bodyPr/>
                    <a:lstStyle/>
                    <a:p>
                      <a:pPr>
                        <a:lnSpc>
                          <a:spcPct val="120000"/>
                        </a:lnSpc>
                        <a:spcBef>
                          <a:spcPts val="0"/>
                        </a:spcBef>
                        <a:spcAft>
                          <a:spcPts val="0"/>
                        </a:spcAft>
                      </a:pPr>
                      <a:r>
                        <a:rPr lang="zh-CN" altLang="en-US" sz="1100" b="0" kern="1200" dirty="0" smtClean="0">
                          <a:solidFill>
                            <a:schemeClr val="tx1"/>
                          </a:solidFill>
                          <a:latin typeface="楷体" panose="02010609060101010101" pitchFamily="49" charset="-122"/>
                          <a:ea typeface="楷体" panose="02010609060101010101" pitchFamily="49" charset="-122"/>
                          <a:cs typeface="+mn-cs"/>
                        </a:rPr>
                        <a:t>品牌线上自有渠道布局</a:t>
                      </a:r>
                      <a:endParaRPr lang="zh-CN" altLang="en-US" sz="1100" b="0" kern="1200" dirty="0">
                        <a:solidFill>
                          <a:schemeClr val="tx1"/>
                        </a:solidFill>
                        <a:latin typeface="楷体" panose="02010609060101010101" pitchFamily="49" charset="-122"/>
                        <a:ea typeface="楷体" panose="02010609060101010101" pitchFamily="49" charset="-122"/>
                        <a:cs typeface="+mn-cs"/>
                      </a:endParaRPr>
                    </a:p>
                  </a:txBody>
                  <a:tcPr marL="121916" marR="121916" marT="60826" marB="60826">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8" name="图片 7"/>
          <p:cNvPicPr>
            <a:picLocks noChangeAspect="1"/>
          </p:cNvPicPr>
          <p:nvPr/>
        </p:nvPicPr>
        <p:blipFill>
          <a:blip r:embed="rId2"/>
          <a:stretch>
            <a:fillRect/>
          </a:stretch>
        </p:blipFill>
        <p:spPr>
          <a:xfrm>
            <a:off x="6078837" y="3215982"/>
            <a:ext cx="5806292" cy="2915293"/>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4483" b="12528"/>
          <a:stretch/>
        </p:blipFill>
        <p:spPr>
          <a:xfrm>
            <a:off x="391069" y="3025966"/>
            <a:ext cx="1768704" cy="3261314"/>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t="4484" b="8390"/>
          <a:stretch/>
        </p:blipFill>
        <p:spPr>
          <a:xfrm>
            <a:off x="2292706" y="3110283"/>
            <a:ext cx="1640889" cy="3176997"/>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4599" b="9195"/>
          <a:stretch/>
        </p:blipFill>
        <p:spPr>
          <a:xfrm>
            <a:off x="4066528" y="3110283"/>
            <a:ext cx="1658392" cy="3176997"/>
          </a:xfrm>
          <a:prstGeom prst="rect">
            <a:avLst/>
          </a:prstGeom>
        </p:spPr>
      </p:pic>
    </p:spTree>
    <p:extLst>
      <p:ext uri="{BB962C8B-B14F-4D97-AF65-F5344CB8AC3E}">
        <p14:creationId xmlns:p14="http://schemas.microsoft.com/office/powerpoint/2010/main" val="27252505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0a6a7006-ee10-4463-b8b4-a41593dd0e58"/>
  <p:tag name="COMMONDATA" val="eyJoZGlkIjoiNTdlMDEwNTQ4NjRlZGNiZjBkNzU0MDJiMGU5Zjg5OTUifQ=="/>
</p:tagLst>
</file>

<file path=ppt/theme/theme1.xml><?xml version="1.0" encoding="utf-8"?>
<a:theme xmlns:a="http://schemas.openxmlformats.org/drawingml/2006/main" name="Office 主题">
  <a:themeElements>
    <a:clrScheme name="华西证券">
      <a:dk1>
        <a:srgbClr val="000000"/>
      </a:dk1>
      <a:lt1>
        <a:srgbClr val="FFFFFF"/>
      </a:lt1>
      <a:dk2>
        <a:srgbClr val="768395"/>
      </a:dk2>
      <a:lt2>
        <a:srgbClr val="F0F0F0"/>
      </a:lt2>
      <a:accent1>
        <a:srgbClr val="C52728"/>
      </a:accent1>
      <a:accent2>
        <a:srgbClr val="B99955"/>
      </a:accent2>
      <a:accent3>
        <a:srgbClr val="605E5D"/>
      </a:accent3>
      <a:accent4>
        <a:srgbClr val="C4C4C4"/>
      </a:accent4>
      <a:accent5>
        <a:srgbClr val="858585"/>
      </a:accent5>
      <a:accent6>
        <a:srgbClr val="4B4B4B"/>
      </a:accent6>
      <a:hlink>
        <a:srgbClr val="4472C4"/>
      </a:hlink>
      <a:folHlink>
        <a:srgbClr val="BFBFBF"/>
      </a:folHlink>
    </a:clrScheme>
    <a:fontScheme name="kx5bffoe">
      <a:majorFont>
        <a:latin typeface=""/>
        <a:ea typeface="微软雅黑"/>
        <a:cs typeface=""/>
      </a:majorFont>
      <a:minorFont>
        <a:latin typeface=""/>
        <a:ea typeface="微软雅黑"/>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prstDash val="dash"/>
        </a:ln>
      </a:spPr>
      <a:bodyPr rtlCol="0" anchor="t"/>
      <a:lstStyle>
        <a:defPPr marL="0" marR="0" indent="0" algn="l" defTabSz="457200" rtl="0" eaLnBrk="1" fontAlgn="auto" latinLnBrk="0" hangingPunct="1">
          <a:lnSpc>
            <a:spcPct val="100000"/>
          </a:lnSpc>
          <a:spcBef>
            <a:spcPts val="0"/>
          </a:spcBef>
          <a:spcAft>
            <a:spcPts val="0"/>
          </a:spcAft>
          <a:buClrTx/>
          <a:buSzTx/>
          <a:buFontTx/>
          <a:buNone/>
          <a:defRPr kumimoji="0" sz="1200" b="1" i="0" u="none" strike="noStrike" kern="1200" cap="none" spc="0" normalizeH="0" baseline="0" noProof="0" dirty="0">
            <a:ln>
              <a:noFill/>
            </a:ln>
            <a:solidFill>
              <a:srgbClr val="FFFFFF"/>
            </a:solidFill>
            <a:effectLst/>
            <a:uLnTx/>
            <a:uFillTx/>
            <a:cs typeface="+mn-ea"/>
            <a:sym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tailEnd type="non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华西证券">
      <a:dk1>
        <a:srgbClr val="000000"/>
      </a:dk1>
      <a:lt1>
        <a:srgbClr val="FFFFFF"/>
      </a:lt1>
      <a:dk2>
        <a:srgbClr val="768395"/>
      </a:dk2>
      <a:lt2>
        <a:srgbClr val="F0F0F0"/>
      </a:lt2>
      <a:accent1>
        <a:srgbClr val="C52728"/>
      </a:accent1>
      <a:accent2>
        <a:srgbClr val="B99955"/>
      </a:accent2>
      <a:accent3>
        <a:srgbClr val="605E5D"/>
      </a:accent3>
      <a:accent4>
        <a:srgbClr val="C4C4C4"/>
      </a:accent4>
      <a:accent5>
        <a:srgbClr val="858585"/>
      </a:accent5>
      <a:accent6>
        <a:srgbClr val="4B4B4B"/>
      </a:accent6>
      <a:hlink>
        <a:srgbClr val="4472C4"/>
      </a:hlink>
      <a:folHlink>
        <a:srgbClr val="BFBFBF"/>
      </a:folHlink>
    </a:clrScheme>
    <a:fontScheme name="kx5bffoe">
      <a:majorFont>
        <a:latin typeface=""/>
        <a:ea typeface="微软雅黑"/>
        <a:cs typeface=""/>
      </a:majorFont>
      <a:minorFont>
        <a:latin typeface=""/>
        <a:ea typeface="微软雅黑"/>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prstDash val="dash"/>
        </a:ln>
      </a:spPr>
      <a:bodyPr rtlCol="0" anchor="t"/>
      <a:lstStyle>
        <a:defPPr marL="0" marR="0" indent="0" algn="l" defTabSz="457200" rtl="0" eaLnBrk="1" fontAlgn="auto" latinLnBrk="0" hangingPunct="1">
          <a:lnSpc>
            <a:spcPct val="100000"/>
          </a:lnSpc>
          <a:spcBef>
            <a:spcPts val="0"/>
          </a:spcBef>
          <a:spcAft>
            <a:spcPts val="0"/>
          </a:spcAft>
          <a:buClrTx/>
          <a:buSzTx/>
          <a:buFontTx/>
          <a:buNone/>
          <a:defRPr kumimoji="0" sz="1200" b="1" i="0" u="none" strike="noStrike" kern="1200" cap="none" spc="0" normalizeH="0" baseline="0" noProof="0" dirty="0">
            <a:ln>
              <a:noFill/>
            </a:ln>
            <a:solidFill>
              <a:srgbClr val="FFFFFF"/>
            </a:solidFill>
            <a:effectLst/>
            <a:uLnTx/>
            <a:uFillTx/>
            <a:cs typeface="+mn-ea"/>
            <a:sym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tailEnd type="non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19203</TotalTime>
  <Words>3411</Words>
  <Application>Microsoft Office PowerPoint</Application>
  <PresentationFormat>宽屏</PresentationFormat>
  <Paragraphs>201</Paragraphs>
  <Slides>17</Slides>
  <Notes>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17</vt:i4>
      </vt:variant>
    </vt:vector>
  </HeadingPairs>
  <TitlesOfParts>
    <vt:vector size="28" baseType="lpstr">
      <vt:lpstr>等线</vt:lpstr>
      <vt:lpstr>楷体</vt:lpstr>
      <vt:lpstr>宋体</vt:lpstr>
      <vt:lpstr>微软雅黑</vt:lpstr>
      <vt:lpstr>微软雅黑 Light</vt:lpstr>
      <vt:lpstr>Arial</vt:lpstr>
      <vt:lpstr>Calibri</vt:lpstr>
      <vt:lpstr>Times New Roman</vt:lpstr>
      <vt:lpstr>Wingdings</vt:lpstr>
      <vt:lpstr>Office 主题</vt:lpstr>
      <vt:lpstr>1_Office 主题</vt:lpstr>
      <vt:lpstr>拥抱传播新格局，数字化赋能创新                           ——以黄金珠宝行业为例</vt:lpstr>
      <vt:lpstr>现状：消费习惯变化，传统渠道流量不断被侵蚀</vt:lpstr>
      <vt:lpstr>新消费品牌的核心能力</vt:lpstr>
      <vt:lpstr>新消费品牌的核心能力：产品创新</vt:lpstr>
      <vt:lpstr>新消费品牌的核心能力：产品创新</vt:lpstr>
      <vt:lpstr>新消费品牌的核心能力：产品创新</vt:lpstr>
      <vt:lpstr>新消费品牌的核心能力：产品创新</vt:lpstr>
      <vt:lpstr>新消费品牌的核心能力：全链路营销</vt:lpstr>
      <vt:lpstr>新消费品牌的核心能力：全链路营销</vt:lpstr>
      <vt:lpstr>新消费品牌的核心能力：跨界资源整合</vt:lpstr>
      <vt:lpstr>新消费品牌的核心能力：跨界资源整合</vt:lpstr>
      <vt:lpstr>数字化能力赋能创新</vt:lpstr>
      <vt:lpstr>数字化能力赋能创新：加速产品迭代推新</vt:lpstr>
      <vt:lpstr>数字化能力赋能创新：形成数据决策</vt:lpstr>
      <vt:lpstr>数字化能力赋能创新：驱动精准营销</vt:lpstr>
      <vt:lpstr>免责声明</vt:lpstr>
      <vt:lpstr>免责声明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AIGC行业深度报告(6)</dc:title>
  <dc:creator>f077132</dc:creator>
  <cp:lastModifiedBy>Luna Wang</cp:lastModifiedBy>
  <cp:revision>649</cp:revision>
  <dcterms:created xsi:type="dcterms:W3CDTF">2023-03-30T15:12:00Z</dcterms:created>
  <dcterms:modified xsi:type="dcterms:W3CDTF">2025-09-08T15:55:49Z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8FA62B28E62D46CF8E071A108485DA96_12</vt:lpwstr>
  </property>
  <property fmtid="{D5CDD505-2E9C-101B-9397-08002B2CF9AE}" pid="3" name="KSOProductBuildVer">
    <vt:lpwstr>2052-11.1.0.14309</vt:lpwstr>
  </property>
</Properties>
</file>